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6" r:id="rId2"/>
    <p:sldId id="258" r:id="rId3"/>
    <p:sldId id="259" r:id="rId4"/>
    <p:sldId id="260" r:id="rId5"/>
    <p:sldId id="261" r:id="rId6"/>
    <p:sldId id="257" r:id="rId7"/>
    <p:sldId id="269" r:id="rId8"/>
    <p:sldId id="310" r:id="rId9"/>
    <p:sldId id="311" r:id="rId10"/>
    <p:sldId id="312" r:id="rId11"/>
    <p:sldId id="318" r:id="rId12"/>
    <p:sldId id="313" r:id="rId13"/>
    <p:sldId id="319" r:id="rId14"/>
    <p:sldId id="314" r:id="rId15"/>
    <p:sldId id="317" r:id="rId16"/>
    <p:sldId id="315" r:id="rId17"/>
    <p:sldId id="316" r:id="rId18"/>
    <p:sldId id="326" r:id="rId19"/>
    <p:sldId id="272" r:id="rId20"/>
    <p:sldId id="321" r:id="rId21"/>
    <p:sldId id="320" r:id="rId22"/>
    <p:sldId id="322" r:id="rId23"/>
    <p:sldId id="323" r:id="rId24"/>
    <p:sldId id="324" r:id="rId25"/>
    <p:sldId id="325" r:id="rId26"/>
    <p:sldId id="268" r:id="rId27"/>
    <p:sldId id="345" r:id="rId28"/>
    <p:sldId id="273" r:id="rId29"/>
    <p:sldId id="348" r:id="rId30"/>
    <p:sldId id="346" r:id="rId31"/>
    <p:sldId id="347" r:id="rId32"/>
    <p:sldId id="327" r:id="rId33"/>
    <p:sldId id="352" r:id="rId34"/>
    <p:sldId id="328" r:id="rId35"/>
    <p:sldId id="278" r:id="rId36"/>
    <p:sldId id="329" r:id="rId37"/>
    <p:sldId id="358" r:id="rId38"/>
    <p:sldId id="330" r:id="rId39"/>
    <p:sldId id="280" r:id="rId40"/>
    <p:sldId id="267" r:id="rId41"/>
    <p:sldId id="274" r:id="rId42"/>
    <p:sldId id="361" r:id="rId43"/>
    <p:sldId id="331" r:id="rId44"/>
    <p:sldId id="275" r:id="rId45"/>
    <p:sldId id="332" r:id="rId46"/>
    <p:sldId id="276" r:id="rId47"/>
    <p:sldId id="281" r:id="rId48"/>
    <p:sldId id="266" r:id="rId49"/>
    <p:sldId id="333" r:id="rId50"/>
    <p:sldId id="336" r:id="rId51"/>
    <p:sldId id="334" r:id="rId52"/>
    <p:sldId id="337" r:id="rId53"/>
    <p:sldId id="335" r:id="rId54"/>
    <p:sldId id="351" r:id="rId55"/>
    <p:sldId id="265" r:id="rId56"/>
    <p:sldId id="282" r:id="rId57"/>
    <p:sldId id="264" r:id="rId58"/>
    <p:sldId id="290" r:id="rId59"/>
    <p:sldId id="291" r:id="rId60"/>
    <p:sldId id="292" r:id="rId61"/>
    <p:sldId id="293" r:id="rId62"/>
    <p:sldId id="295" r:id="rId63"/>
    <p:sldId id="353" r:id="rId64"/>
    <p:sldId id="294" r:id="rId65"/>
    <p:sldId id="354" r:id="rId66"/>
    <p:sldId id="263" r:id="rId67"/>
    <p:sldId id="296" r:id="rId68"/>
    <p:sldId id="356" r:id="rId69"/>
    <p:sldId id="298" r:id="rId70"/>
    <p:sldId id="362" r:id="rId71"/>
    <p:sldId id="363" r:id="rId72"/>
    <p:sldId id="297" r:id="rId73"/>
    <p:sldId id="262" r:id="rId74"/>
    <p:sldId id="364" r:id="rId75"/>
    <p:sldId id="366" r:id="rId76"/>
    <p:sldId id="367" r:id="rId77"/>
    <p:sldId id="368" r:id="rId78"/>
    <p:sldId id="365" r:id="rId7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p:cViewPr varScale="1">
        <p:scale>
          <a:sx n="112" d="100"/>
          <a:sy n="112" d="100"/>
        </p:scale>
        <p:origin x="1368"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380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06AD13-9A4E-40EE-A1AC-44A67A2E8EB9}" type="datetimeFigureOut">
              <a:rPr lang="en-US" smtClean="0"/>
              <a:t>4/3/2025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CA064-D03A-4FF3-966F-C874CE685920}" type="slidenum">
              <a:rPr lang="en-US" smtClean="0"/>
              <a:t>‹#›</a:t>
            </a:fld>
            <a:endParaRPr lang="en-US"/>
          </a:p>
        </p:txBody>
      </p:sp>
    </p:spTree>
    <p:extLst>
      <p:ext uri="{BB962C8B-B14F-4D97-AF65-F5344CB8AC3E}">
        <p14:creationId xmlns:p14="http://schemas.microsoft.com/office/powerpoint/2010/main" val="3570601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E5CEF55-84BC-1741-9AE8-4EF9E813710B}" type="datetime1">
              <a:rPr lang="en-US" smtClean="0"/>
              <a:pPr>
                <a:defRPr/>
              </a:pPr>
              <a:t>4/3/2025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4CF3935-C035-0D44-835B-1CF11E8125E7}" type="slidenum">
              <a:rPr lang="en-US" smtClean="0"/>
              <a:pPr>
                <a:defRPr/>
              </a:pPr>
              <a:t>37</a:t>
            </a:fld>
            <a:endParaRPr lang="en-US"/>
          </a:p>
        </p:txBody>
      </p:sp>
    </p:spTree>
    <p:extLst>
      <p:ext uri="{BB962C8B-B14F-4D97-AF65-F5344CB8AC3E}">
        <p14:creationId xmlns:p14="http://schemas.microsoft.com/office/powerpoint/2010/main" val="36434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E5CEF55-84BC-1741-9AE8-4EF9E813710B}" type="datetime1">
              <a:rPr lang="en-US" smtClean="0"/>
              <a:pPr>
                <a:defRPr/>
              </a:pPr>
              <a:t>4/3/2025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4CF3935-C035-0D44-835B-1CF11E8125E7}" type="slidenum">
              <a:rPr lang="en-US" smtClean="0"/>
              <a:pPr>
                <a:defRPr/>
              </a:pPr>
              <a:t>63</a:t>
            </a:fld>
            <a:endParaRPr lang="en-US"/>
          </a:p>
        </p:txBody>
      </p:sp>
    </p:spTree>
    <p:extLst>
      <p:ext uri="{BB962C8B-B14F-4D97-AF65-F5344CB8AC3E}">
        <p14:creationId xmlns:p14="http://schemas.microsoft.com/office/powerpoint/2010/main" val="3812325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00338" y="5184775"/>
            <a:ext cx="6048375" cy="1109663"/>
          </a:xfrm>
        </p:spPr>
        <p:txBody>
          <a:bodyPr/>
          <a:lstStyle>
            <a:lvl1pPr algn="r">
              <a:defRPr sz="3200" b="1"/>
            </a:lvl1pPr>
          </a:lstStyle>
          <a:p>
            <a:r>
              <a:rPr lang="ru-RU"/>
              <a:t>Click to edit Master title style</a:t>
            </a:r>
          </a:p>
        </p:txBody>
      </p:sp>
      <p:sp>
        <p:nvSpPr>
          <p:cNvPr id="5123" name="Rectangle 3"/>
          <p:cNvSpPr>
            <a:spLocks noGrp="1" noChangeArrowheads="1"/>
          </p:cNvSpPr>
          <p:nvPr>
            <p:ph type="subTitle" idx="1"/>
          </p:nvPr>
        </p:nvSpPr>
        <p:spPr>
          <a:xfrm>
            <a:off x="2700338" y="6045200"/>
            <a:ext cx="6048375" cy="696913"/>
          </a:xfrm>
        </p:spPr>
        <p:txBody>
          <a:bodyPr/>
          <a:lstStyle>
            <a:lvl1pPr marL="0" indent="0" algn="r">
              <a:buFontTx/>
              <a:buNone/>
              <a:defRPr sz="2400" b="1">
                <a:solidFill>
                  <a:schemeClr val="bg2"/>
                </a:solidFill>
              </a:defRPr>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59563" y="404813"/>
            <a:ext cx="1800225" cy="61198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258888" y="404813"/>
            <a:ext cx="5248275" cy="61198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258888" y="1557338"/>
            <a:ext cx="35242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935538" y="1557338"/>
            <a:ext cx="35242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8888" y="404813"/>
            <a:ext cx="65532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1258888" y="1557338"/>
            <a:ext cx="7200900" cy="4967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3600">
          <a:solidFill>
            <a:schemeClr val="bg2"/>
          </a:solidFill>
          <a:latin typeface="+mj-lt"/>
          <a:ea typeface="+mj-ea"/>
          <a:cs typeface="+mj-cs"/>
        </a:defRPr>
      </a:lvl1pPr>
      <a:lvl2pPr algn="l" rtl="0" fontAlgn="base">
        <a:spcBef>
          <a:spcPct val="0"/>
        </a:spcBef>
        <a:spcAft>
          <a:spcPct val="0"/>
        </a:spcAft>
        <a:defRPr sz="3600">
          <a:solidFill>
            <a:schemeClr val="bg2"/>
          </a:solidFill>
          <a:latin typeface="Arial" charset="0"/>
        </a:defRPr>
      </a:lvl2pPr>
      <a:lvl3pPr algn="l" rtl="0" fontAlgn="base">
        <a:spcBef>
          <a:spcPct val="0"/>
        </a:spcBef>
        <a:spcAft>
          <a:spcPct val="0"/>
        </a:spcAft>
        <a:defRPr sz="3600">
          <a:solidFill>
            <a:schemeClr val="bg2"/>
          </a:solidFill>
          <a:latin typeface="Arial" charset="0"/>
        </a:defRPr>
      </a:lvl3pPr>
      <a:lvl4pPr algn="l" rtl="0" fontAlgn="base">
        <a:spcBef>
          <a:spcPct val="0"/>
        </a:spcBef>
        <a:spcAft>
          <a:spcPct val="0"/>
        </a:spcAft>
        <a:defRPr sz="3600">
          <a:solidFill>
            <a:schemeClr val="bg2"/>
          </a:solidFill>
          <a:latin typeface="Arial" charset="0"/>
        </a:defRPr>
      </a:lvl4pPr>
      <a:lvl5pPr algn="l" rtl="0" fontAlgn="base">
        <a:spcBef>
          <a:spcPct val="0"/>
        </a:spcBef>
        <a:spcAft>
          <a:spcPct val="0"/>
        </a:spcAft>
        <a:defRPr sz="3600">
          <a:solidFill>
            <a:schemeClr val="bg2"/>
          </a:solidFill>
          <a:latin typeface="Arial" charset="0"/>
        </a:defRPr>
      </a:lvl5pPr>
      <a:lvl6pPr marL="457200" algn="l" rtl="0" fontAlgn="base">
        <a:spcBef>
          <a:spcPct val="0"/>
        </a:spcBef>
        <a:spcAft>
          <a:spcPct val="0"/>
        </a:spcAft>
        <a:defRPr sz="3600">
          <a:solidFill>
            <a:schemeClr val="bg2"/>
          </a:solidFill>
          <a:latin typeface="Arial" charset="0"/>
        </a:defRPr>
      </a:lvl6pPr>
      <a:lvl7pPr marL="914400" algn="l" rtl="0" fontAlgn="base">
        <a:spcBef>
          <a:spcPct val="0"/>
        </a:spcBef>
        <a:spcAft>
          <a:spcPct val="0"/>
        </a:spcAft>
        <a:defRPr sz="3600">
          <a:solidFill>
            <a:schemeClr val="bg2"/>
          </a:solidFill>
          <a:latin typeface="Arial" charset="0"/>
        </a:defRPr>
      </a:lvl7pPr>
      <a:lvl8pPr marL="1371600" algn="l" rtl="0" fontAlgn="base">
        <a:spcBef>
          <a:spcPct val="0"/>
        </a:spcBef>
        <a:spcAft>
          <a:spcPct val="0"/>
        </a:spcAft>
        <a:defRPr sz="3600">
          <a:solidFill>
            <a:schemeClr val="bg2"/>
          </a:solidFill>
          <a:latin typeface="Arial" charset="0"/>
        </a:defRPr>
      </a:lvl8pPr>
      <a:lvl9pPr marL="1828800" algn="l" rtl="0" fontAlgn="base">
        <a:spcBef>
          <a:spcPct val="0"/>
        </a:spcBef>
        <a:spcAft>
          <a:spcPct val="0"/>
        </a:spcAft>
        <a:defRPr sz="3600">
          <a:solidFill>
            <a:schemeClr val="bg2"/>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b="1">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youtu.be/p3q5zWCw8J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tiff"/><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tif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tiff"/><Relationship Id="rId4" Type="http://schemas.openxmlformats.org/officeDocument/2006/relationships/image" Target="../media/image42.tiff"/></Relationships>
</file>

<file path=ppt/slides/_rels/slide3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tiff"/><Relationship Id="rId4" Type="http://schemas.openxmlformats.org/officeDocument/2006/relationships/image" Target="../media/image47.tiff"/></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54.tiff"/></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duckduckgo.com/" TargetMode="External"/><Relationship Id="rId3" Type="http://schemas.openxmlformats.org/officeDocument/2006/relationships/image" Target="../media/image68.png"/><Relationship Id="rId7" Type="http://schemas.openxmlformats.org/officeDocument/2006/relationships/image" Target="../media/image70.jpg"/><Relationship Id="rId2" Type="http://schemas.openxmlformats.org/officeDocument/2006/relationships/hyperlink" Target="https://www.google.com/" TargetMode="External"/><Relationship Id="rId1" Type="http://schemas.openxmlformats.org/officeDocument/2006/relationships/slideLayout" Target="../slideLayouts/slideLayout2.xml"/><Relationship Id="rId6" Type="http://schemas.openxmlformats.org/officeDocument/2006/relationships/hyperlink" Target="https://search.yahoo.com/" TargetMode="External"/><Relationship Id="rId5" Type="http://schemas.openxmlformats.org/officeDocument/2006/relationships/image" Target="../media/image69.jpeg"/><Relationship Id="rId4" Type="http://schemas.openxmlformats.org/officeDocument/2006/relationships/hyperlink" Target="https://www.bing.com/" TargetMode="External"/><Relationship Id="rId9" Type="http://schemas.openxmlformats.org/officeDocument/2006/relationships/image" Target="../media/image71.jpg"/></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g"/></Relationships>
</file>

<file path=ppt/slides/_rels/slide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scouting.org/training/youth-protection/scouts-bsa/"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5.jpg"/></Relationships>
</file>

<file path=ppt/slides/_rels/slide6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g"/><Relationship Id="rId7"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4.png"/><Relationship Id="rId5" Type="http://schemas.openxmlformats.org/officeDocument/2006/relationships/image" Target="../media/image93.tiff"/><Relationship Id="rId4" Type="http://schemas.openxmlformats.org/officeDocument/2006/relationships/image" Target="../media/image92.tiff"/></Relationships>
</file>

<file path=ppt/slides/_rels/slide6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sustainableelectronics.org/find-an-r2-certified-facility/"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g"/><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940974" y="4941168"/>
            <a:ext cx="6698135" cy="792163"/>
          </a:xfrm>
          <a:noFill/>
        </p:spPr>
        <p:txBody>
          <a:bodyPr/>
          <a:lstStyle/>
          <a:p>
            <a:r>
              <a:rPr lang="en-US" dirty="0" smtClean="0">
                <a:latin typeface="Tahoma" charset="0"/>
              </a:rPr>
              <a:t>Digital Technology Merit Badge</a:t>
            </a:r>
            <a:endParaRPr lang="uk-UA" dirty="0">
              <a:latin typeface="Tahoma" charset="0"/>
            </a:endParaRPr>
          </a:p>
        </p:txBody>
      </p:sp>
      <p:sp>
        <p:nvSpPr>
          <p:cNvPr id="34819" name="Rectangle 3"/>
          <p:cNvSpPr>
            <a:spLocks noGrp="1" noChangeArrowheads="1"/>
          </p:cNvSpPr>
          <p:nvPr>
            <p:ph type="subTitle" idx="1"/>
          </p:nvPr>
        </p:nvSpPr>
        <p:spPr>
          <a:xfrm>
            <a:off x="3030538" y="5733331"/>
            <a:ext cx="5573712" cy="840507"/>
          </a:xfrm>
        </p:spPr>
        <p:txBody>
          <a:bodyPr/>
          <a:lstStyle/>
          <a:p>
            <a:pPr>
              <a:lnSpc>
                <a:spcPct val="90000"/>
              </a:lnSpc>
            </a:pPr>
            <a:r>
              <a:rPr lang="en-US" dirty="0" smtClean="0"/>
              <a:t>Troop344/9344</a:t>
            </a:r>
          </a:p>
          <a:p>
            <a:pPr>
              <a:lnSpc>
                <a:spcPct val="90000"/>
              </a:lnSpc>
            </a:pPr>
            <a:r>
              <a:rPr lang="en-US" dirty="0" smtClean="0"/>
              <a:t>Pemberville, OH</a:t>
            </a:r>
            <a:endParaRPr lang="uk-UA" dirty="0"/>
          </a:p>
        </p:txBody>
      </p:sp>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284" y="4661533"/>
            <a:ext cx="1306994" cy="135143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people watch videos?</a:t>
            </a:r>
          </a:p>
        </p:txBody>
      </p:sp>
      <p:sp>
        <p:nvSpPr>
          <p:cNvPr id="3" name="Content Placeholder 2"/>
          <p:cNvSpPr>
            <a:spLocks noGrp="1"/>
          </p:cNvSpPr>
          <p:nvPr>
            <p:ph idx="1"/>
          </p:nvPr>
        </p:nvSpPr>
        <p:spPr/>
        <p:txBody>
          <a:bodyPr/>
          <a:lstStyle/>
          <a:p>
            <a:r>
              <a:rPr lang="en-US" sz="1600" dirty="0"/>
              <a:t>Share of U.S. home entertainment spending by </a:t>
            </a:r>
            <a:r>
              <a:rPr lang="en-US" sz="1600" dirty="0" smtClean="0"/>
              <a:t>format:</a:t>
            </a:r>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r>
              <a:rPr lang="en-US" sz="1600" dirty="0"/>
              <a:t>When you were 18 in 2002, 53% of U.S. home entertainment spending was Tapes, and the top movie in theaters was Spider-Man.</a:t>
            </a:r>
          </a:p>
          <a:p>
            <a:r>
              <a:rPr lang="en-US" sz="1600" dirty="0"/>
              <a:t>When you were 1 in 1985, most of U.S. home entertainment spending was Tapes, and the top movie in theaters was Back to the Future</a:t>
            </a:r>
            <a:r>
              <a:rPr lang="en-US" sz="1600" dirty="0" smtClean="0"/>
              <a:t>.</a:t>
            </a:r>
          </a:p>
          <a:p>
            <a:endParaRPr lang="en-US" sz="1600" dirty="0"/>
          </a:p>
          <a:p>
            <a:endParaRPr lang="en-US" sz="1800" dirty="0"/>
          </a:p>
        </p:txBody>
      </p:sp>
      <p:pic>
        <p:nvPicPr>
          <p:cNvPr id="4" name="Picture 3"/>
          <p:cNvPicPr>
            <a:picLocks noChangeAspect="1"/>
          </p:cNvPicPr>
          <p:nvPr/>
        </p:nvPicPr>
        <p:blipFill>
          <a:blip r:embed="rId2"/>
          <a:stretch>
            <a:fillRect/>
          </a:stretch>
        </p:blipFill>
        <p:spPr>
          <a:xfrm>
            <a:off x="0" y="2060848"/>
            <a:ext cx="9144000" cy="3018191"/>
          </a:xfrm>
          <a:prstGeom prst="rect">
            <a:avLst/>
          </a:prstGeom>
        </p:spPr>
      </p:pic>
    </p:spTree>
    <p:extLst>
      <p:ext uri="{BB962C8B-B14F-4D97-AF65-F5344CB8AC3E}">
        <p14:creationId xmlns:p14="http://schemas.microsoft.com/office/powerpoint/2010/main" val="1944170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History of Home Videos</a:t>
            </a:r>
            <a:endParaRPr lang="en-US" dirty="0"/>
          </a:p>
        </p:txBody>
      </p:sp>
      <p:pic>
        <p:nvPicPr>
          <p:cNvPr id="6" name="Picture 5"/>
          <p:cNvPicPr>
            <a:picLocks noChangeAspect="1"/>
          </p:cNvPicPr>
          <p:nvPr/>
        </p:nvPicPr>
        <p:blipFill>
          <a:blip r:embed="rId2"/>
          <a:stretch>
            <a:fillRect/>
          </a:stretch>
        </p:blipFill>
        <p:spPr>
          <a:xfrm>
            <a:off x="179512" y="1628800"/>
            <a:ext cx="2850801" cy="190825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39" y="1624443"/>
            <a:ext cx="3285769" cy="19126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7608" y="1740476"/>
            <a:ext cx="2603084" cy="168054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14" y="4104952"/>
            <a:ext cx="2629554" cy="1790288"/>
          </a:xfrm>
          <a:prstGeom prst="rect">
            <a:avLst/>
          </a:prstGeom>
        </p:spPr>
      </p:pic>
      <p:pic>
        <p:nvPicPr>
          <p:cNvPr id="15" name="Picture 14"/>
          <p:cNvPicPr>
            <a:picLocks noChangeAspect="1"/>
          </p:cNvPicPr>
          <p:nvPr/>
        </p:nvPicPr>
        <p:blipFill>
          <a:blip r:embed="rId6"/>
          <a:stretch>
            <a:fillRect/>
          </a:stretch>
        </p:blipFill>
        <p:spPr>
          <a:xfrm>
            <a:off x="3022177" y="4106109"/>
            <a:ext cx="2664296" cy="178913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0084" y="4104952"/>
            <a:ext cx="3150608" cy="1772217"/>
          </a:xfrm>
          <a:prstGeom prst="rect">
            <a:avLst/>
          </a:prstGeom>
        </p:spPr>
      </p:pic>
      <p:sp>
        <p:nvSpPr>
          <p:cNvPr id="17" name="TextBox 16"/>
          <p:cNvSpPr txBox="1"/>
          <p:nvPr/>
        </p:nvSpPr>
        <p:spPr>
          <a:xfrm>
            <a:off x="3030313" y="5896896"/>
            <a:ext cx="2656160" cy="369332"/>
          </a:xfrm>
          <a:prstGeom prst="rect">
            <a:avLst/>
          </a:prstGeom>
          <a:noFill/>
        </p:spPr>
        <p:txBody>
          <a:bodyPr wrap="square" rtlCol="0">
            <a:spAutoFit/>
          </a:bodyPr>
          <a:lstStyle/>
          <a:p>
            <a:pPr algn="ctr"/>
            <a:r>
              <a:rPr lang="en-US" dirty="0" smtClean="0"/>
              <a:t>Blue Ray - 2006</a:t>
            </a:r>
            <a:endParaRPr lang="en-US" dirty="0"/>
          </a:p>
        </p:txBody>
      </p:sp>
      <p:sp>
        <p:nvSpPr>
          <p:cNvPr id="18" name="TextBox 17"/>
          <p:cNvSpPr txBox="1"/>
          <p:nvPr/>
        </p:nvSpPr>
        <p:spPr>
          <a:xfrm>
            <a:off x="3131839" y="3537055"/>
            <a:ext cx="3094255" cy="369332"/>
          </a:xfrm>
          <a:prstGeom prst="rect">
            <a:avLst/>
          </a:prstGeom>
          <a:noFill/>
        </p:spPr>
        <p:txBody>
          <a:bodyPr wrap="square" rtlCol="0">
            <a:spAutoFit/>
          </a:bodyPr>
          <a:lstStyle/>
          <a:p>
            <a:pPr algn="ctr"/>
            <a:r>
              <a:rPr lang="en-US" dirty="0" smtClean="0"/>
              <a:t>VHS - 1976</a:t>
            </a:r>
            <a:endParaRPr lang="en-US" dirty="0"/>
          </a:p>
        </p:txBody>
      </p:sp>
      <p:sp>
        <p:nvSpPr>
          <p:cNvPr id="19" name="TextBox 18"/>
          <p:cNvSpPr txBox="1"/>
          <p:nvPr/>
        </p:nvSpPr>
        <p:spPr>
          <a:xfrm>
            <a:off x="6407932" y="3490393"/>
            <a:ext cx="2626474" cy="369332"/>
          </a:xfrm>
          <a:prstGeom prst="rect">
            <a:avLst/>
          </a:prstGeom>
          <a:noFill/>
        </p:spPr>
        <p:txBody>
          <a:bodyPr wrap="square" rtlCol="0">
            <a:spAutoFit/>
          </a:bodyPr>
          <a:lstStyle/>
          <a:p>
            <a:pPr algn="ctr"/>
            <a:r>
              <a:rPr lang="en-US" dirty="0" err="1" smtClean="0"/>
              <a:t>LaserDisc</a:t>
            </a:r>
            <a:r>
              <a:rPr lang="en-US" dirty="0" smtClean="0"/>
              <a:t> - 1978</a:t>
            </a:r>
            <a:endParaRPr lang="en-US" dirty="0"/>
          </a:p>
        </p:txBody>
      </p:sp>
      <p:sp>
        <p:nvSpPr>
          <p:cNvPr id="20" name="TextBox 19"/>
          <p:cNvSpPr txBox="1"/>
          <p:nvPr/>
        </p:nvSpPr>
        <p:spPr>
          <a:xfrm>
            <a:off x="250214" y="5910296"/>
            <a:ext cx="2629554" cy="369332"/>
          </a:xfrm>
          <a:prstGeom prst="rect">
            <a:avLst/>
          </a:prstGeom>
          <a:noFill/>
        </p:spPr>
        <p:txBody>
          <a:bodyPr wrap="square" rtlCol="0">
            <a:spAutoFit/>
          </a:bodyPr>
          <a:lstStyle/>
          <a:p>
            <a:pPr algn="ctr"/>
            <a:r>
              <a:rPr lang="en-US" dirty="0" smtClean="0"/>
              <a:t>DVD - 1996</a:t>
            </a:r>
            <a:endParaRPr lang="en-US" dirty="0"/>
          </a:p>
        </p:txBody>
      </p:sp>
      <p:sp>
        <p:nvSpPr>
          <p:cNvPr id="21" name="TextBox 20"/>
          <p:cNvSpPr txBox="1"/>
          <p:nvPr/>
        </p:nvSpPr>
        <p:spPr>
          <a:xfrm>
            <a:off x="179512" y="3552111"/>
            <a:ext cx="2850801" cy="369332"/>
          </a:xfrm>
          <a:prstGeom prst="rect">
            <a:avLst/>
          </a:prstGeom>
          <a:noFill/>
        </p:spPr>
        <p:txBody>
          <a:bodyPr wrap="square" rtlCol="0">
            <a:spAutoFit/>
          </a:bodyPr>
          <a:lstStyle/>
          <a:p>
            <a:pPr algn="ctr"/>
            <a:r>
              <a:rPr lang="en-US" dirty="0" smtClean="0"/>
              <a:t>Betamax - 1975</a:t>
            </a:r>
            <a:endParaRPr lang="en-US" dirty="0"/>
          </a:p>
        </p:txBody>
      </p:sp>
      <p:sp>
        <p:nvSpPr>
          <p:cNvPr id="22" name="TextBox 21"/>
          <p:cNvSpPr txBox="1"/>
          <p:nvPr/>
        </p:nvSpPr>
        <p:spPr>
          <a:xfrm>
            <a:off x="5870084" y="5877169"/>
            <a:ext cx="3150608" cy="369332"/>
          </a:xfrm>
          <a:prstGeom prst="rect">
            <a:avLst/>
          </a:prstGeom>
          <a:noFill/>
        </p:spPr>
        <p:txBody>
          <a:bodyPr wrap="square" rtlCol="0">
            <a:spAutoFit/>
          </a:bodyPr>
          <a:lstStyle/>
          <a:p>
            <a:pPr algn="ctr"/>
            <a:r>
              <a:rPr lang="en-US" dirty="0" smtClean="0"/>
              <a:t>Video Streaming - 2007</a:t>
            </a:r>
            <a:endParaRPr lang="en-US" dirty="0"/>
          </a:p>
        </p:txBody>
      </p:sp>
    </p:spTree>
    <p:extLst>
      <p:ext uri="{BB962C8B-B14F-4D97-AF65-F5344CB8AC3E}">
        <p14:creationId xmlns:p14="http://schemas.microsoft.com/office/powerpoint/2010/main" val="576495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04813"/>
            <a:ext cx="6985520" cy="508000"/>
          </a:xfrm>
        </p:spPr>
        <p:txBody>
          <a:bodyPr/>
          <a:lstStyle/>
          <a:p>
            <a:r>
              <a:rPr lang="en-US" dirty="0"/>
              <a:t>Did people have internet access?</a:t>
            </a:r>
          </a:p>
        </p:txBody>
      </p:sp>
      <p:sp>
        <p:nvSpPr>
          <p:cNvPr id="3" name="Content Placeholder 2"/>
          <p:cNvSpPr>
            <a:spLocks noGrp="1"/>
          </p:cNvSpPr>
          <p:nvPr>
            <p:ph idx="1"/>
          </p:nvPr>
        </p:nvSpPr>
        <p:spPr/>
        <p:txBody>
          <a:bodyPr/>
          <a:lstStyle/>
          <a:p>
            <a:r>
              <a:rPr lang="en-US" sz="1600" dirty="0"/>
              <a:t>Estimated share of Americans that used each type of </a:t>
            </a:r>
            <a:r>
              <a:rPr lang="en-US" sz="1600" dirty="0" smtClean="0"/>
              <a:t>internet:</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smtClean="0"/>
          </a:p>
          <a:p>
            <a:endParaRPr lang="en-US" sz="1600" dirty="0"/>
          </a:p>
          <a:p>
            <a:r>
              <a:rPr lang="en-US" sz="1600" dirty="0"/>
              <a:t>When you were 14 in 1998, 61% of U.S. households had No internet, and the top website was AOL.</a:t>
            </a:r>
          </a:p>
          <a:p>
            <a:r>
              <a:rPr lang="en-US" sz="1600" dirty="0"/>
              <a:t>When you were 1 in 1985, 100% of U.S. households had No internet.</a:t>
            </a:r>
          </a:p>
          <a:p>
            <a:pPr marL="0" indent="0">
              <a:buNone/>
            </a:pPr>
            <a:endParaRPr lang="en-US" sz="1600" dirty="0"/>
          </a:p>
        </p:txBody>
      </p:sp>
      <p:pic>
        <p:nvPicPr>
          <p:cNvPr id="4" name="Picture 3"/>
          <p:cNvPicPr>
            <a:picLocks noChangeAspect="1"/>
          </p:cNvPicPr>
          <p:nvPr/>
        </p:nvPicPr>
        <p:blipFill>
          <a:blip r:embed="rId2"/>
          <a:stretch>
            <a:fillRect/>
          </a:stretch>
        </p:blipFill>
        <p:spPr>
          <a:xfrm>
            <a:off x="-8797" y="2060848"/>
            <a:ext cx="9144000" cy="3108657"/>
          </a:xfrm>
          <a:prstGeom prst="rect">
            <a:avLst/>
          </a:prstGeom>
        </p:spPr>
      </p:pic>
    </p:spTree>
    <p:extLst>
      <p:ext uri="{BB962C8B-B14F-4D97-AF65-F5344CB8AC3E}">
        <p14:creationId xmlns:p14="http://schemas.microsoft.com/office/powerpoint/2010/main" val="1237150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Internet Timeline</a:t>
            </a:r>
            <a:endParaRPr lang="en-US" dirty="0"/>
          </a:p>
        </p:txBody>
      </p:sp>
      <p:pic>
        <p:nvPicPr>
          <p:cNvPr id="10" name="Picture 9"/>
          <p:cNvPicPr>
            <a:picLocks noChangeAspect="1"/>
          </p:cNvPicPr>
          <p:nvPr/>
        </p:nvPicPr>
        <p:blipFill>
          <a:blip r:embed="rId2"/>
          <a:stretch>
            <a:fillRect/>
          </a:stretch>
        </p:blipFill>
        <p:spPr>
          <a:xfrm>
            <a:off x="0" y="1412776"/>
            <a:ext cx="9144000" cy="4888938"/>
          </a:xfrm>
          <a:prstGeom prst="rect">
            <a:avLst/>
          </a:prstGeom>
        </p:spPr>
      </p:pic>
    </p:spTree>
    <p:extLst>
      <p:ext uri="{BB962C8B-B14F-4D97-AF65-F5344CB8AC3E}">
        <p14:creationId xmlns:p14="http://schemas.microsoft.com/office/powerpoint/2010/main" val="959217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04813"/>
            <a:ext cx="6985520" cy="508000"/>
          </a:xfrm>
        </p:spPr>
        <p:txBody>
          <a:bodyPr/>
          <a:lstStyle/>
          <a:p>
            <a:r>
              <a:rPr lang="en-US" dirty="0"/>
              <a:t>How did people listen to music?</a:t>
            </a:r>
          </a:p>
        </p:txBody>
      </p:sp>
      <p:sp>
        <p:nvSpPr>
          <p:cNvPr id="3" name="Content Placeholder 2"/>
          <p:cNvSpPr>
            <a:spLocks noGrp="1"/>
          </p:cNvSpPr>
          <p:nvPr>
            <p:ph idx="1"/>
          </p:nvPr>
        </p:nvSpPr>
        <p:spPr>
          <a:xfrm>
            <a:off x="1258888" y="1557338"/>
            <a:ext cx="7200900" cy="5112022"/>
          </a:xfrm>
        </p:spPr>
        <p:txBody>
          <a:bodyPr/>
          <a:lstStyle/>
          <a:p>
            <a:r>
              <a:rPr lang="en-US" sz="1600" dirty="0"/>
              <a:t>Share of U.S. music sales (volume) by </a:t>
            </a:r>
            <a:r>
              <a:rPr lang="en-US" sz="1600" dirty="0" smtClean="0"/>
              <a:t>format:</a:t>
            </a:r>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a:t>When you were 6 in 1990, 62% of U.S. music sales (by volume) were Tapes, and the top selling album was Janet Jackson – Janet Jackson's Rhythm Nation 1814.</a:t>
            </a:r>
          </a:p>
          <a:p>
            <a:r>
              <a:rPr lang="en-US" sz="1600" dirty="0"/>
              <a:t>When you were 1 in 1985, 52% of U.S. music sales (by volume) were Tapes, and the top selling album was Bruce Springsteen – Born in the U.S.A</a:t>
            </a:r>
            <a:r>
              <a:rPr lang="en-US" sz="1600" dirty="0" smtClean="0"/>
              <a:t>.</a:t>
            </a:r>
            <a:endParaRPr lang="en-US" sz="1600" dirty="0"/>
          </a:p>
          <a:p>
            <a:endParaRPr lang="en-US" sz="1600" dirty="0"/>
          </a:p>
        </p:txBody>
      </p:sp>
      <p:pic>
        <p:nvPicPr>
          <p:cNvPr id="4" name="Picture 3"/>
          <p:cNvPicPr>
            <a:picLocks noChangeAspect="1"/>
          </p:cNvPicPr>
          <p:nvPr/>
        </p:nvPicPr>
        <p:blipFill>
          <a:blip r:embed="rId2"/>
          <a:stretch>
            <a:fillRect/>
          </a:stretch>
        </p:blipFill>
        <p:spPr>
          <a:xfrm>
            <a:off x="0" y="1916832"/>
            <a:ext cx="9144000" cy="3075778"/>
          </a:xfrm>
          <a:prstGeom prst="rect">
            <a:avLst/>
          </a:prstGeom>
        </p:spPr>
      </p:pic>
    </p:spTree>
    <p:extLst>
      <p:ext uri="{BB962C8B-B14F-4D97-AF65-F5344CB8AC3E}">
        <p14:creationId xmlns:p14="http://schemas.microsoft.com/office/powerpoint/2010/main" val="427420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515100"/>
          </a:xfrm>
          <a:prstGeom prst="rect">
            <a:avLst/>
          </a:prstGeom>
        </p:spPr>
      </p:pic>
    </p:spTree>
    <p:extLst>
      <p:ext uri="{BB962C8B-B14F-4D97-AF65-F5344CB8AC3E}">
        <p14:creationId xmlns:p14="http://schemas.microsoft.com/office/powerpoint/2010/main" val="21500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people have cell phones?</a:t>
            </a:r>
          </a:p>
        </p:txBody>
      </p:sp>
      <p:sp>
        <p:nvSpPr>
          <p:cNvPr id="3" name="Content Placeholder 2"/>
          <p:cNvSpPr>
            <a:spLocks noGrp="1"/>
          </p:cNvSpPr>
          <p:nvPr>
            <p:ph idx="1"/>
          </p:nvPr>
        </p:nvSpPr>
        <p:spPr/>
        <p:txBody>
          <a:bodyPr/>
          <a:lstStyle/>
          <a:p>
            <a:r>
              <a:rPr lang="en-US" sz="1600" dirty="0"/>
              <a:t>Estimated share of Americans that owned each </a:t>
            </a:r>
            <a:r>
              <a:rPr lang="en-US" sz="1600" dirty="0" smtClean="0"/>
              <a:t>device:</a:t>
            </a:r>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r>
              <a:rPr lang="en-US" sz="1600" dirty="0"/>
              <a:t>When you were 9 in 1993, 89% of Americans had No cell phone.</a:t>
            </a:r>
          </a:p>
          <a:p>
            <a:r>
              <a:rPr lang="en-US" sz="1600" dirty="0"/>
              <a:t>When you were 1 in 1985, over 99% of Americans had No cell phone.</a:t>
            </a:r>
          </a:p>
          <a:p>
            <a:endParaRPr lang="en-US" sz="1600" dirty="0" smtClean="0"/>
          </a:p>
          <a:p>
            <a:endParaRPr lang="en-US" sz="1600" dirty="0"/>
          </a:p>
          <a:p>
            <a:pPr marL="0" indent="0">
              <a:buNone/>
            </a:pPr>
            <a:endParaRPr lang="en-US" sz="1600" dirty="0"/>
          </a:p>
        </p:txBody>
      </p:sp>
      <p:pic>
        <p:nvPicPr>
          <p:cNvPr id="4" name="Picture 3"/>
          <p:cNvPicPr>
            <a:picLocks noChangeAspect="1"/>
          </p:cNvPicPr>
          <p:nvPr/>
        </p:nvPicPr>
        <p:blipFill>
          <a:blip r:embed="rId2"/>
          <a:stretch>
            <a:fillRect/>
          </a:stretch>
        </p:blipFill>
        <p:spPr>
          <a:xfrm>
            <a:off x="0" y="1988840"/>
            <a:ext cx="9144000" cy="3143960"/>
          </a:xfrm>
          <a:prstGeom prst="rect">
            <a:avLst/>
          </a:prstGeom>
        </p:spPr>
      </p:pic>
    </p:spTree>
    <p:extLst>
      <p:ext uri="{BB962C8B-B14F-4D97-AF65-F5344CB8AC3E}">
        <p14:creationId xmlns:p14="http://schemas.microsoft.com/office/powerpoint/2010/main" val="2851178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1519" y="1628800"/>
            <a:ext cx="8813779" cy="3672408"/>
          </a:xfrm>
        </p:spPr>
      </p:pic>
    </p:spTree>
    <p:extLst>
      <p:ext uri="{BB962C8B-B14F-4D97-AF65-F5344CB8AC3E}">
        <p14:creationId xmlns:p14="http://schemas.microsoft.com/office/powerpoint/2010/main" val="253848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2</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Give a brief history of the changes in digital technology over time. Discuss with your counselor how digital technology in your lifetime compares with that of your parent's, grandparent's, or other adult's lifetime.</a:t>
            </a:r>
          </a:p>
          <a:p>
            <a:pPr lvl="1">
              <a:buFont typeface="+mj-lt"/>
              <a:buAutoNum type="alphaLcPeriod"/>
            </a:pPr>
            <a:r>
              <a:rPr lang="en-US" sz="1200" b="0" dirty="0">
                <a:solidFill>
                  <a:srgbClr val="C00000"/>
                </a:solidFill>
              </a:rPr>
              <a:t>Describe what kinds of computers or devices you imagine might be available when you are an adult.</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553186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23528" y="1557339"/>
            <a:ext cx="4459610" cy="3023790"/>
          </a:xfrm>
        </p:spPr>
        <p:txBody>
          <a:bodyPr/>
          <a:lstStyle/>
          <a:p>
            <a:r>
              <a:rPr lang="en-US" sz="2000" b="1" dirty="0"/>
              <a:t>Artificial Intelligence</a:t>
            </a:r>
          </a:p>
          <a:p>
            <a:pPr lvl="1"/>
            <a:r>
              <a:rPr lang="en-US" sz="1600" b="0" dirty="0"/>
              <a:t>The holy grail of artificial intelligence research is general AI, a machine that is self-aware and commands intelligence equal to a person’s. </a:t>
            </a:r>
            <a:endParaRPr lang="en-US" sz="1600" b="0" dirty="0" smtClean="0"/>
          </a:p>
          <a:p>
            <a:pPr lvl="1"/>
            <a:r>
              <a:rPr lang="en-US" sz="1600" b="0" dirty="0" smtClean="0"/>
              <a:t>These </a:t>
            </a:r>
            <a:r>
              <a:rPr lang="en-US" sz="1600" b="0" dirty="0"/>
              <a:t>theoretical systems would be our intellectual equals—well, until v2.0 drops and we fall to a distant second. </a:t>
            </a:r>
            <a:endParaRPr lang="en-US" sz="1600" b="0" dirty="0" smtClean="0"/>
          </a:p>
          <a:p>
            <a:pPr lvl="1"/>
            <a:r>
              <a:rPr lang="en-US" sz="1600" b="0" dirty="0"/>
              <a:t>Until then we have narrow AI, which are systems that perform very specific tasks. </a:t>
            </a:r>
            <a:endParaRPr lang="en-US" sz="1600" b="0" dirty="0" smtClean="0"/>
          </a:p>
        </p:txBody>
      </p:sp>
      <p:sp>
        <p:nvSpPr>
          <p:cNvPr id="4" name="Content Placeholder 3"/>
          <p:cNvSpPr>
            <a:spLocks noGrp="1"/>
          </p:cNvSpPr>
          <p:nvPr>
            <p:ph sz="half" idx="2"/>
          </p:nvPr>
        </p:nvSpPr>
        <p:spPr>
          <a:xfrm>
            <a:off x="323528" y="4509121"/>
            <a:ext cx="8136260" cy="936104"/>
          </a:xfrm>
        </p:spPr>
        <p:txBody>
          <a:bodyPr/>
          <a:lstStyle/>
          <a:p>
            <a:pPr lvl="1"/>
            <a:r>
              <a:rPr lang="en-US" sz="1600" b="0" dirty="0" err="1" smtClean="0"/>
              <a:t>Chatbots</a:t>
            </a:r>
            <a:r>
              <a:rPr lang="en-US" sz="1600" b="0" dirty="0"/>
              <a:t>, logistics, self-driving cars, virtual nursing assistants, personalized textbooks and tutors, and even artificial </a:t>
            </a:r>
            <a:r>
              <a:rPr lang="en-US" sz="1600" b="0" dirty="0" smtClean="0"/>
              <a:t>creativity </a:t>
            </a:r>
            <a:r>
              <a:rPr lang="en-US" sz="1600" b="0" dirty="0"/>
              <a:t>are just a few of the applications that narrow AI can improve or bring to light in the coming years.</a:t>
            </a:r>
          </a:p>
          <a:p>
            <a:endParaRPr lang="en-US" dirty="0"/>
          </a:p>
        </p:txBody>
      </p:sp>
      <p:pic>
        <p:nvPicPr>
          <p:cNvPr id="6" name="Content Placeholder 12"/>
          <p:cNvPicPr>
            <a:picLocks noChangeAspect="1"/>
          </p:cNvPicPr>
          <p:nvPr/>
        </p:nvPicPr>
        <p:blipFill>
          <a:blip r:embed="rId2"/>
          <a:stretch>
            <a:fillRect/>
          </a:stretch>
        </p:blipFill>
        <p:spPr bwMode="auto">
          <a:xfrm>
            <a:off x="4935538" y="1916832"/>
            <a:ext cx="3670616" cy="2448272"/>
          </a:xfrm>
          <a:prstGeom prst="rect">
            <a:avLst/>
          </a:prstGeom>
          <a:noFill/>
          <a:ln w="9525">
            <a:noFill/>
            <a:miter lim="800000"/>
            <a:headEnd/>
            <a:tailEnd/>
          </a:ln>
          <a:effectLst/>
        </p:spPr>
      </p:pic>
    </p:spTree>
    <p:extLst>
      <p:ext uri="{BB962C8B-B14F-4D97-AF65-F5344CB8AC3E}">
        <p14:creationId xmlns:p14="http://schemas.microsoft.com/office/powerpoint/2010/main" val="300966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6911975" cy="5686425"/>
          </a:xfrm>
        </p:spPr>
        <p:txBody>
          <a:bodyPr/>
          <a:lstStyle/>
          <a:p>
            <a:pPr>
              <a:buFont typeface="+mj-lt"/>
              <a:buAutoNum type="arabicPeriod"/>
            </a:pPr>
            <a:r>
              <a:rPr lang="en-US" sz="1600" dirty="0"/>
              <a:t>View the Personal Safety Awareness "Digital Safety" video (with your parent or guardian's permission). </a:t>
            </a:r>
            <a:endParaRPr lang="en-US" sz="1600" dirty="0" smtClean="0"/>
          </a:p>
          <a:p>
            <a:pPr>
              <a:buFont typeface="+mj-lt"/>
              <a:buAutoNum type="arabicPeriod"/>
            </a:pPr>
            <a:r>
              <a:rPr lang="en-US" sz="1600" dirty="0" smtClean="0"/>
              <a:t>Do </a:t>
            </a:r>
            <a:r>
              <a:rPr lang="en-US" sz="1600" dirty="0"/>
              <a:t>the following: </a:t>
            </a:r>
          </a:p>
          <a:p>
            <a:pPr lvl="1">
              <a:buFont typeface="+mj-lt"/>
              <a:buAutoNum type="alphaLcPeriod"/>
            </a:pPr>
            <a:r>
              <a:rPr lang="en-US" sz="1200" b="0" dirty="0"/>
              <a:t>Give a brief history of the changes in digital technology over time. Discuss with your counselor how digital technology in your lifetime compares with that of your parent's, grandparent's, or other adult's lifetime.</a:t>
            </a:r>
          </a:p>
          <a:p>
            <a:pPr lvl="1">
              <a:buFont typeface="+mj-lt"/>
              <a:buAutoNum type="alphaLcPeriod"/>
            </a:pPr>
            <a:r>
              <a:rPr lang="en-US" sz="1200" b="0" dirty="0"/>
              <a:t>Describe what kinds of computers or devices you imagine might be available when you are an adult.</a:t>
            </a:r>
          </a:p>
          <a:p>
            <a:pPr>
              <a:buFont typeface="+mj-lt"/>
              <a:buAutoNum type="arabicPeriod"/>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r>
              <a:rPr lang="en-US" sz="1200" b="0" dirty="0" smtClean="0"/>
              <a:t>.</a:t>
            </a:r>
            <a:endParaRPr lang="en-US" sz="1200" b="0"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23528" y="1557339"/>
            <a:ext cx="4752528" cy="3223770"/>
          </a:xfrm>
        </p:spPr>
        <p:txBody>
          <a:bodyPr/>
          <a:lstStyle/>
          <a:p>
            <a:r>
              <a:rPr lang="en-US" sz="2000" b="1" dirty="0"/>
              <a:t>5G and the Internet of </a:t>
            </a:r>
            <a:r>
              <a:rPr lang="en-US" sz="2000" b="1" dirty="0" smtClean="0"/>
              <a:t>Things (</a:t>
            </a:r>
            <a:r>
              <a:rPr lang="en-US" sz="2000" b="1" dirty="0" err="1" smtClean="0"/>
              <a:t>IoT</a:t>
            </a:r>
            <a:r>
              <a:rPr lang="en-US" sz="2000" b="1" dirty="0" smtClean="0"/>
              <a:t>)</a:t>
            </a:r>
            <a:endParaRPr lang="en-US" sz="2000" b="1" dirty="0"/>
          </a:p>
          <a:p>
            <a:pPr lvl="1"/>
            <a:r>
              <a:rPr lang="en-US" sz="1600" b="0" dirty="0" smtClean="0"/>
              <a:t>5G </a:t>
            </a:r>
            <a:r>
              <a:rPr lang="en-US" sz="1600" b="0" dirty="0"/>
              <a:t>networks may ultimately be 100 times faster than 4G, allowing many more devices to connect, reducing latency to practically zero, and providing more reliable signals.</a:t>
            </a:r>
          </a:p>
          <a:p>
            <a:pPr lvl="1"/>
            <a:r>
              <a:rPr lang="en-US" sz="1600" b="0" dirty="0" smtClean="0"/>
              <a:t>This </a:t>
            </a:r>
            <a:r>
              <a:rPr lang="en-US" sz="1600" b="0" dirty="0"/>
              <a:t>wireless technology will provide the backbone for the internet of things (</a:t>
            </a:r>
            <a:r>
              <a:rPr lang="en-US" sz="1600" b="0" dirty="0" err="1"/>
              <a:t>IoT</a:t>
            </a:r>
            <a:r>
              <a:rPr lang="en-US" sz="1600" b="0" dirty="0"/>
              <a:t>), which will expand the power of the internet beyond computers and across a wide range of objects, processes, and environments. </a:t>
            </a:r>
          </a:p>
        </p:txBody>
      </p:sp>
      <p:sp>
        <p:nvSpPr>
          <p:cNvPr id="4" name="Content Placeholder 3"/>
          <p:cNvSpPr>
            <a:spLocks noGrp="1"/>
          </p:cNvSpPr>
          <p:nvPr>
            <p:ph sz="half" idx="2"/>
          </p:nvPr>
        </p:nvSpPr>
        <p:spPr>
          <a:xfrm>
            <a:off x="323528" y="4725144"/>
            <a:ext cx="8136260" cy="1223417"/>
          </a:xfrm>
        </p:spPr>
        <p:txBody>
          <a:bodyPr/>
          <a:lstStyle/>
          <a:p>
            <a:pPr lvl="1"/>
            <a:r>
              <a:rPr lang="en-US" sz="1600" b="0" dirty="0" smtClean="0"/>
              <a:t>The </a:t>
            </a:r>
            <a:r>
              <a:rPr lang="en-US" sz="1600" b="0" dirty="0" err="1"/>
              <a:t>IoT</a:t>
            </a:r>
            <a:r>
              <a:rPr lang="en-US" sz="1600" b="0" dirty="0"/>
              <a:t> is the keystone technology for such futuristic scenes as smart cities, robot-driven agriculture, and self-driving highway systems.</a:t>
            </a:r>
          </a:p>
          <a:p>
            <a:endParaRPr lang="en-US" dirty="0"/>
          </a:p>
        </p:txBody>
      </p:sp>
      <p:pic>
        <p:nvPicPr>
          <p:cNvPr id="6" name="Content Placeholder 7"/>
          <p:cNvPicPr>
            <a:picLocks noChangeAspect="1"/>
          </p:cNvPicPr>
          <p:nvPr/>
        </p:nvPicPr>
        <p:blipFill rotWithShape="1">
          <a:blip r:embed="rId2"/>
          <a:srcRect b="11059"/>
          <a:stretch/>
        </p:blipFill>
        <p:spPr bwMode="auto">
          <a:xfrm>
            <a:off x="5076056" y="1823637"/>
            <a:ext cx="3866595" cy="2579244"/>
          </a:xfrm>
          <a:prstGeom prst="rect">
            <a:avLst/>
          </a:prstGeom>
          <a:noFill/>
          <a:ln w="9525">
            <a:noFill/>
            <a:miter lim="800000"/>
            <a:headEnd/>
            <a:tailEnd/>
          </a:ln>
          <a:effectLst/>
        </p:spPr>
      </p:pic>
    </p:spTree>
    <p:extLst>
      <p:ext uri="{BB962C8B-B14F-4D97-AF65-F5344CB8AC3E}">
        <p14:creationId xmlns:p14="http://schemas.microsoft.com/office/powerpoint/2010/main" val="2719287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95536" y="1557339"/>
            <a:ext cx="4387602" cy="2447726"/>
          </a:xfrm>
        </p:spPr>
        <p:txBody>
          <a:bodyPr/>
          <a:lstStyle/>
          <a:p>
            <a:r>
              <a:rPr lang="en-US" sz="2000" b="1" dirty="0"/>
              <a:t>Biometrics</a:t>
            </a:r>
          </a:p>
          <a:p>
            <a:pPr lvl="1"/>
            <a:r>
              <a:rPr lang="en-US" sz="1600" b="0" dirty="0"/>
              <a:t>Biometrics allows a system to recognize users by biological markers such as their face, voice, or fingerprint. </a:t>
            </a:r>
            <a:endParaRPr lang="en-US" sz="1600" b="0" dirty="0" smtClean="0"/>
          </a:p>
          <a:p>
            <a:pPr lvl="1"/>
            <a:r>
              <a:rPr lang="en-US" sz="1600" b="0" dirty="0" smtClean="0"/>
              <a:t>Many </a:t>
            </a:r>
            <a:r>
              <a:rPr lang="en-US" sz="1600" b="0" dirty="0"/>
              <a:t>people already have one or several of these on their laptops and smartphones, but as the technology </a:t>
            </a:r>
            <a:r>
              <a:rPr lang="en-US" sz="1600" b="0" dirty="0" smtClean="0"/>
              <a:t>improves, </a:t>
            </a:r>
            <a:r>
              <a:rPr lang="en-US" sz="1600" b="0" dirty="0"/>
              <a:t>it may finally end the password paradigm</a:t>
            </a:r>
            <a:r>
              <a:rPr lang="en-US" sz="1600" b="0" dirty="0" smtClean="0"/>
              <a:t>.</a:t>
            </a:r>
            <a:endParaRPr lang="en-US" sz="1600" b="0" dirty="0"/>
          </a:p>
        </p:txBody>
      </p:sp>
      <p:sp>
        <p:nvSpPr>
          <p:cNvPr id="4" name="Content Placeholder 3"/>
          <p:cNvSpPr>
            <a:spLocks noGrp="1"/>
          </p:cNvSpPr>
          <p:nvPr>
            <p:ph sz="half" idx="2"/>
          </p:nvPr>
        </p:nvSpPr>
        <p:spPr>
          <a:xfrm>
            <a:off x="395536" y="4221088"/>
            <a:ext cx="8064252" cy="2375546"/>
          </a:xfrm>
        </p:spPr>
        <p:txBody>
          <a:bodyPr/>
          <a:lstStyle/>
          <a:p>
            <a:pPr lvl="1"/>
            <a:r>
              <a:rPr lang="en-US" sz="1600" b="0" dirty="0" smtClean="0"/>
              <a:t>Because </a:t>
            </a:r>
            <a:r>
              <a:rPr lang="en-US" sz="1600" b="0" dirty="0"/>
              <a:t>most people have inefficient passwords, use the same one for every account, and never change them, hackers typically need only one hit to enjoy unlimited access to someone’s personal and professional data. </a:t>
            </a:r>
          </a:p>
          <a:p>
            <a:pPr lvl="1"/>
            <a:r>
              <a:rPr lang="en-US" sz="1600" b="0" dirty="0"/>
              <a:t>For these reasons, biometrics promises much-needed security of sensitive data. </a:t>
            </a:r>
            <a:endParaRPr lang="en-US" sz="1600" b="0" dirty="0" smtClean="0"/>
          </a:p>
          <a:p>
            <a:pPr lvl="1"/>
            <a:r>
              <a:rPr lang="en-US" sz="1600" b="0" dirty="0" smtClean="0"/>
              <a:t>A </a:t>
            </a:r>
            <a:r>
              <a:rPr lang="en-US" sz="1600" b="0" dirty="0"/>
              <a:t>fingerprint is much more difficult to hack with raw computational power than a password, and that difficulty is increased by magnitudes when multiple markers are used together.</a:t>
            </a:r>
          </a:p>
          <a:p>
            <a:endParaRPr lang="en-US" sz="2000" dirty="0"/>
          </a:p>
        </p:txBody>
      </p:sp>
      <p:pic>
        <p:nvPicPr>
          <p:cNvPr id="6" name="Content Placeholder 6"/>
          <p:cNvPicPr>
            <a:picLocks noChangeAspect="1"/>
          </p:cNvPicPr>
          <p:nvPr/>
        </p:nvPicPr>
        <p:blipFill>
          <a:blip r:embed="rId2"/>
          <a:stretch>
            <a:fillRect/>
          </a:stretch>
        </p:blipFill>
        <p:spPr bwMode="auto">
          <a:xfrm>
            <a:off x="4860164" y="1988840"/>
            <a:ext cx="3921039" cy="1872208"/>
          </a:xfrm>
          <a:prstGeom prst="rect">
            <a:avLst/>
          </a:prstGeom>
          <a:noFill/>
          <a:ln w="9525">
            <a:noFill/>
            <a:miter lim="800000"/>
            <a:headEnd/>
            <a:tailEnd/>
          </a:ln>
          <a:effectLst/>
        </p:spPr>
      </p:pic>
    </p:spTree>
    <p:extLst>
      <p:ext uri="{BB962C8B-B14F-4D97-AF65-F5344CB8AC3E}">
        <p14:creationId xmlns:p14="http://schemas.microsoft.com/office/powerpoint/2010/main" val="227281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95536" y="1557338"/>
            <a:ext cx="4387602" cy="4967287"/>
          </a:xfrm>
        </p:spPr>
        <p:txBody>
          <a:bodyPr/>
          <a:lstStyle/>
          <a:p>
            <a:r>
              <a:rPr lang="en-US" sz="2000" b="1" dirty="0"/>
              <a:t>Augmented/Virtual Reality</a:t>
            </a:r>
          </a:p>
          <a:p>
            <a:pPr lvl="1"/>
            <a:r>
              <a:rPr lang="en-US" sz="1600" b="0" dirty="0"/>
              <a:t>With hardware costs lowering, processing power increasing, and high-profile players such as Google and Facebook entering the game, virtual reality’s day may have finally come. </a:t>
            </a:r>
            <a:endParaRPr lang="en-US" sz="1600" b="0" dirty="0" smtClean="0"/>
          </a:p>
          <a:p>
            <a:pPr lvl="1"/>
            <a:r>
              <a:rPr lang="en-US" sz="1600" b="0" dirty="0" smtClean="0"/>
              <a:t>The </a:t>
            </a:r>
            <a:r>
              <a:rPr lang="en-US" sz="1600" b="0" dirty="0"/>
              <a:t>more widespread acceptance of augmented reality apps in smartphones may make such technologies an easier sell moving forward</a:t>
            </a:r>
            <a:r>
              <a:rPr lang="en-US" sz="1600" b="0" dirty="0" smtClean="0"/>
              <a:t>.</a:t>
            </a:r>
            <a:endParaRPr lang="en-US" sz="1600" b="0" dirty="0"/>
          </a:p>
        </p:txBody>
      </p:sp>
      <p:sp>
        <p:nvSpPr>
          <p:cNvPr id="4" name="Content Placeholder 3"/>
          <p:cNvSpPr>
            <a:spLocks noGrp="1"/>
          </p:cNvSpPr>
          <p:nvPr>
            <p:ph sz="half" idx="2"/>
          </p:nvPr>
        </p:nvSpPr>
        <p:spPr>
          <a:xfrm>
            <a:off x="395536" y="4725144"/>
            <a:ext cx="8064252" cy="1799481"/>
          </a:xfrm>
        </p:spPr>
        <p:txBody>
          <a:bodyPr/>
          <a:lstStyle/>
          <a:p>
            <a:pPr lvl="1"/>
            <a:r>
              <a:rPr lang="en-US" sz="1600" b="0" dirty="0" smtClean="0"/>
              <a:t>New </a:t>
            </a:r>
            <a:r>
              <a:rPr lang="en-US" sz="1600" b="0" dirty="0"/>
              <a:t>remote-work era is a concept that combines these “mixed-reality” technologies to create virtual shared spaces that business teams can use to hold meetings or work on projects.</a:t>
            </a:r>
          </a:p>
          <a:p>
            <a:pPr lvl="1"/>
            <a:r>
              <a:rPr lang="en-US" sz="1600" b="0" dirty="0"/>
              <a:t>This technology can revolutionize the customer experience in </a:t>
            </a:r>
            <a:r>
              <a:rPr lang="en-US" sz="1600" b="0" dirty="0" smtClean="0"/>
              <a:t>retail by allowing them to try </a:t>
            </a:r>
            <a:r>
              <a:rPr lang="en-US" sz="1600" b="0" dirty="0"/>
              <a:t>clothes on a virtual avatar or sit in their amphitheater seats before making a purchase.</a:t>
            </a:r>
          </a:p>
          <a:p>
            <a:pPr lvl="1"/>
            <a:endParaRPr lang="en-US" sz="1200" b="0" dirty="0"/>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716016" y="1916832"/>
            <a:ext cx="4225880" cy="2379811"/>
          </a:xfrm>
          <a:prstGeom prst="rect">
            <a:avLst/>
          </a:prstGeom>
          <a:noFill/>
          <a:ln w="9525">
            <a:noFill/>
            <a:miter lim="800000"/>
            <a:headEnd/>
            <a:tailEnd/>
          </a:ln>
          <a:effectLst/>
        </p:spPr>
      </p:pic>
    </p:spTree>
    <p:extLst>
      <p:ext uri="{BB962C8B-B14F-4D97-AF65-F5344CB8AC3E}">
        <p14:creationId xmlns:p14="http://schemas.microsoft.com/office/powerpoint/2010/main" val="2754106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395536" y="1557339"/>
            <a:ext cx="4387602" cy="2591742"/>
          </a:xfrm>
        </p:spPr>
        <p:txBody>
          <a:bodyPr/>
          <a:lstStyle/>
          <a:p>
            <a:r>
              <a:rPr lang="en-US" sz="2000" b="1" dirty="0"/>
              <a:t>Blockchain</a:t>
            </a:r>
          </a:p>
          <a:p>
            <a:pPr lvl="1"/>
            <a:r>
              <a:rPr lang="en-US" sz="1600" b="0" dirty="0" smtClean="0"/>
              <a:t>Unlike </a:t>
            </a:r>
            <a:r>
              <a:rPr lang="en-US" sz="1600" b="0" dirty="0"/>
              <a:t>traditional, centralized records, a blockchain is decentralized. </a:t>
            </a:r>
            <a:endParaRPr lang="en-US" sz="1600" b="0" dirty="0" smtClean="0"/>
          </a:p>
          <a:p>
            <a:pPr lvl="1"/>
            <a:r>
              <a:rPr lang="en-US" sz="1600" b="0" dirty="0" smtClean="0"/>
              <a:t>The </a:t>
            </a:r>
            <a:r>
              <a:rPr lang="en-US" sz="1600" b="0" dirty="0"/>
              <a:t>permanent record is not stored in one location but exists on nodes spread across the system. </a:t>
            </a:r>
            <a:endParaRPr lang="en-US" sz="1600" b="0" dirty="0" smtClean="0"/>
          </a:p>
          <a:p>
            <a:pPr lvl="1"/>
            <a:r>
              <a:rPr lang="en-US" sz="1600" b="0" dirty="0" smtClean="0"/>
              <a:t>This </a:t>
            </a:r>
            <a:r>
              <a:rPr lang="en-US" sz="1600" b="0" dirty="0"/>
              <a:t>design makes it difficult to lose records or tamper with them</a:t>
            </a:r>
            <a:r>
              <a:rPr lang="en-US" sz="1600" b="0" dirty="0" smtClean="0"/>
              <a:t>.</a:t>
            </a:r>
          </a:p>
          <a:p>
            <a:pPr lvl="1"/>
            <a:r>
              <a:rPr lang="en-US" sz="1600" b="0" dirty="0"/>
              <a:t>This is why blockchain has caught the attention of organizations that need to store records (i.e., all organizations). </a:t>
            </a:r>
          </a:p>
          <a:p>
            <a:pPr lvl="1"/>
            <a:endParaRPr lang="en-US" sz="1600" b="0" dirty="0"/>
          </a:p>
        </p:txBody>
      </p:sp>
      <p:sp>
        <p:nvSpPr>
          <p:cNvPr id="4" name="Content Placeholder 3"/>
          <p:cNvSpPr>
            <a:spLocks noGrp="1"/>
          </p:cNvSpPr>
          <p:nvPr>
            <p:ph sz="half" idx="2"/>
          </p:nvPr>
        </p:nvSpPr>
        <p:spPr>
          <a:xfrm>
            <a:off x="395536" y="4616673"/>
            <a:ext cx="8064252" cy="1476623"/>
          </a:xfrm>
        </p:spPr>
        <p:txBody>
          <a:bodyPr/>
          <a:lstStyle/>
          <a:p>
            <a:pPr lvl="1"/>
            <a:r>
              <a:rPr lang="en-US" sz="1600" b="0" dirty="0" smtClean="0"/>
              <a:t>The </a:t>
            </a:r>
            <a:r>
              <a:rPr lang="en-US" sz="1600" b="0" dirty="0"/>
              <a:t>potential use cases are impressive. </a:t>
            </a:r>
            <a:endParaRPr lang="en-US" sz="1600" b="0" dirty="0" smtClean="0"/>
          </a:p>
          <a:p>
            <a:pPr lvl="1"/>
            <a:r>
              <a:rPr lang="en-US" sz="1600" b="0" dirty="0" smtClean="0"/>
              <a:t>Blockchain </a:t>
            </a:r>
            <a:r>
              <a:rPr lang="en-US" sz="1600" b="0" dirty="0"/>
              <a:t>could be used by hospitals to store and share health records. It could underpin a secure online voting platform. It could track logistics across international supply chains. And, of course, there are numerous applications for cybersecurity, too.</a:t>
            </a:r>
          </a:p>
        </p:txBody>
      </p:sp>
      <p:pic>
        <p:nvPicPr>
          <p:cNvPr id="6" name="Content Placeholder 8"/>
          <p:cNvPicPr>
            <a:picLocks noChangeAspect="1"/>
          </p:cNvPicPr>
          <p:nvPr/>
        </p:nvPicPr>
        <p:blipFill>
          <a:blip r:embed="rId2"/>
          <a:stretch>
            <a:fillRect/>
          </a:stretch>
        </p:blipFill>
        <p:spPr bwMode="auto">
          <a:xfrm>
            <a:off x="4932007" y="1795935"/>
            <a:ext cx="3921910" cy="2353146"/>
          </a:xfrm>
          <a:prstGeom prst="rect">
            <a:avLst/>
          </a:prstGeom>
          <a:noFill/>
          <a:ln w="9525">
            <a:noFill/>
            <a:miter lim="800000"/>
            <a:headEnd/>
            <a:tailEnd/>
          </a:ln>
          <a:effectLst/>
        </p:spPr>
      </p:pic>
    </p:spTree>
    <p:extLst>
      <p:ext uri="{BB962C8B-B14F-4D97-AF65-F5344CB8AC3E}">
        <p14:creationId xmlns:p14="http://schemas.microsoft.com/office/powerpoint/2010/main" val="1278164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251520" y="1557338"/>
            <a:ext cx="4531618" cy="4967287"/>
          </a:xfrm>
        </p:spPr>
        <p:txBody>
          <a:bodyPr/>
          <a:lstStyle/>
          <a:p>
            <a:r>
              <a:rPr lang="en-US" sz="2000" b="1" dirty="0"/>
              <a:t>Robotics</a:t>
            </a:r>
          </a:p>
          <a:p>
            <a:pPr lvl="1"/>
            <a:r>
              <a:rPr lang="en-US" sz="1600" b="0" dirty="0"/>
              <a:t>The first industrial robot punched the clock in 1962. </a:t>
            </a:r>
            <a:endParaRPr lang="en-US" sz="1600" b="0" dirty="0" smtClean="0"/>
          </a:p>
          <a:p>
            <a:pPr lvl="1"/>
            <a:r>
              <a:rPr lang="en-US" sz="1600" b="0" dirty="0" smtClean="0"/>
              <a:t>Technological </a:t>
            </a:r>
            <a:r>
              <a:rPr lang="en-US" sz="1600" b="0" dirty="0"/>
              <a:t>advancements have steadily widened robotics’ workforce representation since, and in the coming years, robots will continue moving from factories to First Street to perform rudimentary tasks such as cleaning and delivery. </a:t>
            </a:r>
          </a:p>
          <a:p>
            <a:endParaRPr lang="en-US" sz="1600" dirty="0"/>
          </a:p>
        </p:txBody>
      </p:sp>
      <p:sp>
        <p:nvSpPr>
          <p:cNvPr id="4" name="Content Placeholder 3"/>
          <p:cNvSpPr>
            <a:spLocks noGrp="1"/>
          </p:cNvSpPr>
          <p:nvPr>
            <p:ph sz="half" idx="2"/>
          </p:nvPr>
        </p:nvSpPr>
        <p:spPr>
          <a:xfrm>
            <a:off x="251520" y="4221088"/>
            <a:ext cx="8208268" cy="2303537"/>
          </a:xfrm>
        </p:spPr>
        <p:txBody>
          <a:bodyPr/>
          <a:lstStyle/>
          <a:p>
            <a:pPr lvl="1"/>
            <a:r>
              <a:rPr lang="en-US" sz="1600" b="0" dirty="0" smtClean="0"/>
              <a:t>One </a:t>
            </a:r>
            <a:r>
              <a:rPr lang="en-US" sz="1600" b="0" dirty="0"/>
              <a:t>challenge faced by organization leaders will be reassuring their teams that the robots aren’t here to replace them. </a:t>
            </a:r>
            <a:endParaRPr lang="en-US" sz="1600" b="0" dirty="0" smtClean="0"/>
          </a:p>
          <a:p>
            <a:pPr lvl="1"/>
            <a:r>
              <a:rPr lang="en-US" sz="1600" b="0" dirty="0" smtClean="0"/>
              <a:t>In </a:t>
            </a:r>
            <a:r>
              <a:rPr lang="en-US" sz="1600" b="0" dirty="0"/>
              <a:t>fact, as more people move into soft-skilled, human-focused jobs, they’ll likely find the transition a beneficial one.</a:t>
            </a:r>
          </a:p>
          <a:p>
            <a:endParaRPr lang="en-US" sz="1600" dirty="0"/>
          </a:p>
        </p:txBody>
      </p:sp>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793589" y="1844824"/>
            <a:ext cx="4175374" cy="2087686"/>
          </a:xfrm>
          <a:prstGeom prst="rect">
            <a:avLst/>
          </a:prstGeom>
          <a:noFill/>
          <a:ln w="9525">
            <a:noFill/>
            <a:miter lim="800000"/>
            <a:headEnd/>
            <a:tailEnd/>
          </a:ln>
          <a:effectLst/>
        </p:spPr>
      </p:pic>
    </p:spTree>
    <p:extLst>
      <p:ext uri="{BB962C8B-B14F-4D97-AF65-F5344CB8AC3E}">
        <p14:creationId xmlns:p14="http://schemas.microsoft.com/office/powerpoint/2010/main" val="232501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Digital Technology</a:t>
            </a:r>
            <a:endParaRPr lang="en-US" dirty="0"/>
          </a:p>
        </p:txBody>
      </p:sp>
      <p:sp>
        <p:nvSpPr>
          <p:cNvPr id="3" name="Content Placeholder 2"/>
          <p:cNvSpPr>
            <a:spLocks noGrp="1"/>
          </p:cNvSpPr>
          <p:nvPr>
            <p:ph sz="half" idx="1"/>
          </p:nvPr>
        </p:nvSpPr>
        <p:spPr>
          <a:xfrm>
            <a:off x="179512" y="1557338"/>
            <a:ext cx="4608512" cy="5112022"/>
          </a:xfrm>
        </p:spPr>
        <p:txBody>
          <a:bodyPr/>
          <a:lstStyle/>
          <a:p>
            <a:r>
              <a:rPr lang="en-US" sz="2000" b="1" dirty="0"/>
              <a:t>Quantum Computing </a:t>
            </a:r>
          </a:p>
          <a:p>
            <a:pPr lvl="1"/>
            <a:r>
              <a:rPr lang="en-US" sz="1600" b="0" dirty="0"/>
              <a:t>Quantum computing is “the exploitation of collective properties of quantum states, such as superposition and entanglement, to perform computation.” </a:t>
            </a:r>
            <a:endParaRPr lang="en-US" sz="1600" b="0" dirty="0" smtClean="0"/>
          </a:p>
          <a:p>
            <a:pPr lvl="1"/>
            <a:r>
              <a:rPr lang="en-US" sz="1600" b="0" dirty="0" smtClean="0"/>
              <a:t>Translation</a:t>
            </a:r>
            <a:r>
              <a:rPr lang="en-US" sz="1600" b="0" dirty="0"/>
              <a:t>: It solves problems faster and more accurately—in some cases, ones that stump even modern supercomputers.</a:t>
            </a:r>
          </a:p>
          <a:p>
            <a:pPr lvl="1"/>
            <a:r>
              <a:rPr lang="en-US" sz="1600" b="0" dirty="0" smtClean="0"/>
              <a:t>Adoption </a:t>
            </a:r>
            <a:r>
              <a:rPr lang="en-US" sz="1600" b="0" dirty="0"/>
              <a:t>of this technology could make big data more manageable. </a:t>
            </a:r>
            <a:endParaRPr lang="en-US" sz="1600" b="0" dirty="0" smtClean="0"/>
          </a:p>
          <a:p>
            <a:pPr lvl="1"/>
            <a:r>
              <a:rPr lang="en-US" sz="1600" b="0" dirty="0" smtClean="0"/>
              <a:t>It </a:t>
            </a:r>
            <a:r>
              <a:rPr lang="en-US" sz="1600" b="0" dirty="0"/>
              <a:t>could cut costly and complex development time through speedy </a:t>
            </a:r>
            <a:r>
              <a:rPr lang="en-US" sz="1600" b="0" dirty="0" smtClean="0"/>
              <a:t>simulations. </a:t>
            </a:r>
            <a:endParaRPr lang="en-US" sz="1600" b="0" dirty="0"/>
          </a:p>
        </p:txBody>
      </p:sp>
      <p:pic>
        <p:nvPicPr>
          <p:cNvPr id="7" name="Content Placeholder 6"/>
          <p:cNvPicPr>
            <a:picLocks noGrp="1" noChangeAspect="1"/>
          </p:cNvPicPr>
          <p:nvPr>
            <p:ph sz="half" idx="2"/>
          </p:nvPr>
        </p:nvPicPr>
        <p:blipFill>
          <a:blip r:embed="rId2"/>
          <a:stretch>
            <a:fillRect/>
          </a:stretch>
        </p:blipFill>
        <p:spPr>
          <a:xfrm>
            <a:off x="4860032" y="1700808"/>
            <a:ext cx="3936438" cy="2952328"/>
          </a:xfrm>
          <a:prstGeom prst="rect">
            <a:avLst/>
          </a:prstGeom>
        </p:spPr>
      </p:pic>
    </p:spTree>
    <p:extLst>
      <p:ext uri="{BB962C8B-B14F-4D97-AF65-F5344CB8AC3E}">
        <p14:creationId xmlns:p14="http://schemas.microsoft.com/office/powerpoint/2010/main" val="2457705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9538147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data storage work?</a:t>
            </a:r>
            <a:endParaRPr lang="en-US" dirty="0"/>
          </a:p>
        </p:txBody>
      </p:sp>
      <p:sp>
        <p:nvSpPr>
          <p:cNvPr id="3" name="Content Placeholder 2"/>
          <p:cNvSpPr>
            <a:spLocks noGrp="1"/>
          </p:cNvSpPr>
          <p:nvPr>
            <p:ph idx="1"/>
          </p:nvPr>
        </p:nvSpPr>
        <p:spPr>
          <a:xfrm>
            <a:off x="539552" y="1557339"/>
            <a:ext cx="7920236" cy="1871661"/>
          </a:xfrm>
        </p:spPr>
        <p:txBody>
          <a:bodyPr/>
          <a:lstStyle/>
          <a:p>
            <a:r>
              <a:rPr lang="en-US" sz="1800" dirty="0"/>
              <a:t>When you stop to think about it, it’s really incredible how a device like your cellphone can capture an image of reality, turn it into a bunch of data, and store it forever. </a:t>
            </a:r>
            <a:endParaRPr lang="en-US" sz="1800" dirty="0" smtClean="0"/>
          </a:p>
          <a:p>
            <a:r>
              <a:rPr lang="en-US" sz="1800" dirty="0" smtClean="0"/>
              <a:t>How does the </a:t>
            </a:r>
            <a:r>
              <a:rPr lang="en-US" sz="1800" dirty="0"/>
              <a:t>data digitization and storage process </a:t>
            </a:r>
            <a:r>
              <a:rPr lang="en-US" sz="1800" dirty="0" smtClean="0"/>
              <a:t>work? </a:t>
            </a:r>
            <a:endParaRPr lang="en-US" sz="1800" dirty="0"/>
          </a:p>
          <a:p>
            <a:r>
              <a:rPr lang="en-US" sz="1800" dirty="0" smtClean="0"/>
              <a:t>The </a:t>
            </a:r>
            <a:r>
              <a:rPr lang="en-US" sz="1800" dirty="0"/>
              <a:t>following TED video (5:05) does a fantastic job of explaining how computer memory works, as well as its current drawbacks</a:t>
            </a:r>
            <a:r>
              <a:rPr lang="en-US" sz="1800" dirty="0" smtClean="0"/>
              <a:t>:</a:t>
            </a:r>
            <a:endParaRPr lang="en-US" sz="1800" dirty="0"/>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5204" y="3501008"/>
            <a:ext cx="5120568" cy="2880320"/>
          </a:xfrm>
          <a:prstGeom prst="rect">
            <a:avLst/>
          </a:prstGeom>
        </p:spPr>
      </p:pic>
    </p:spTree>
    <p:extLst>
      <p:ext uri="{BB962C8B-B14F-4D97-AF65-F5344CB8AC3E}">
        <p14:creationId xmlns:p14="http://schemas.microsoft.com/office/powerpoint/2010/main" val="1445530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395536" y="4509120"/>
            <a:ext cx="8280920" cy="2258913"/>
          </a:xfrm>
        </p:spPr>
        <p:txBody>
          <a:bodyPr/>
          <a:lstStyle/>
          <a:p>
            <a:r>
              <a:rPr lang="en-US" sz="1800" dirty="0"/>
              <a:t>How is Text Digitized for Storage?</a:t>
            </a:r>
          </a:p>
          <a:p>
            <a:pPr lvl="1"/>
            <a:r>
              <a:rPr lang="en-US" sz="1600" b="0" dirty="0"/>
              <a:t>Digital text is stored using </a:t>
            </a:r>
            <a:r>
              <a:rPr lang="en-US" sz="1600" b="0" i="1" dirty="0"/>
              <a:t>ASCII</a:t>
            </a:r>
            <a:r>
              <a:rPr lang="en-US" sz="1600" b="0" dirty="0"/>
              <a:t> (American Standard Code for Information Interchange), which is a code that translates numbers, letters, and special characters to numbers between 0 and 255. </a:t>
            </a:r>
            <a:endParaRPr lang="en-US" sz="1600" b="0" dirty="0" smtClean="0"/>
          </a:p>
          <a:p>
            <a:pPr lvl="1"/>
            <a:r>
              <a:rPr lang="en-US" sz="1600" b="0" dirty="0" smtClean="0"/>
              <a:t>These </a:t>
            </a:r>
            <a:r>
              <a:rPr lang="en-US" sz="1600" b="0" dirty="0"/>
              <a:t>numbers are translated to </a:t>
            </a:r>
            <a:r>
              <a:rPr lang="en-US" sz="1600" b="0" i="1" dirty="0"/>
              <a:t>binary</a:t>
            </a:r>
            <a:r>
              <a:rPr lang="en-US" sz="1600" b="0" dirty="0"/>
              <a:t> by computers, which is another code made up of a sequence of 0s and 1s. </a:t>
            </a:r>
            <a:endParaRPr lang="en-US" sz="1600" b="0" dirty="0" smtClean="0"/>
          </a:p>
          <a:p>
            <a:r>
              <a:rPr lang="en-US" sz="1800" dirty="0" smtClean="0"/>
              <a:t>Digital </a:t>
            </a:r>
            <a:r>
              <a:rPr lang="en-US" sz="1800" dirty="0"/>
              <a:t>Formats: txt, doc</a:t>
            </a:r>
            <a:r>
              <a:rPr lang="en-US" sz="1800" dirty="0" smtClean="0"/>
              <a:t>, </a:t>
            </a:r>
            <a:r>
              <a:rPr lang="en-US" sz="1800" dirty="0" err="1" smtClean="0"/>
              <a:t>ods</a:t>
            </a:r>
            <a:r>
              <a:rPr lang="en-US" sz="1800" dirty="0" smtClean="0"/>
              <a:t>, </a:t>
            </a:r>
            <a:r>
              <a:rPr lang="en-US" sz="1800" dirty="0"/>
              <a:t>pdf</a:t>
            </a:r>
          </a:p>
          <a:p>
            <a:endParaRPr lang="en-US" sz="1800" dirty="0"/>
          </a:p>
          <a:p>
            <a:endParaRPr lang="en-US" sz="1800" dirty="0"/>
          </a:p>
        </p:txBody>
      </p:sp>
      <p:grpSp>
        <p:nvGrpSpPr>
          <p:cNvPr id="4" name="Group 3"/>
          <p:cNvGrpSpPr/>
          <p:nvPr/>
        </p:nvGrpSpPr>
        <p:grpSpPr>
          <a:xfrm>
            <a:off x="6012160" y="2636912"/>
            <a:ext cx="2885603" cy="730103"/>
            <a:chOff x="5486399" y="1600201"/>
            <a:chExt cx="2885603" cy="730103"/>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399" y="1600201"/>
              <a:ext cx="727001" cy="72700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400" y="1600201"/>
              <a:ext cx="717351" cy="72700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7649" y="1600201"/>
              <a:ext cx="730103" cy="73010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2826" y="1600202"/>
              <a:ext cx="709176" cy="709176"/>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1484784"/>
            <a:ext cx="5204806" cy="2927704"/>
          </a:xfrm>
          <a:prstGeom prst="rect">
            <a:avLst/>
          </a:prstGeom>
        </p:spPr>
      </p:pic>
    </p:spTree>
    <p:extLst>
      <p:ext uri="{BB962C8B-B14F-4D97-AF65-F5344CB8AC3E}">
        <p14:creationId xmlns:p14="http://schemas.microsoft.com/office/powerpoint/2010/main" val="19734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539552" y="3407868"/>
            <a:ext cx="8136904" cy="2430424"/>
          </a:xfrm>
        </p:spPr>
        <p:txBody>
          <a:bodyPr/>
          <a:lstStyle/>
          <a:p>
            <a:r>
              <a:rPr lang="en-US" sz="1800" dirty="0"/>
              <a:t>How Is Sound Digitized for Storage?</a:t>
            </a:r>
          </a:p>
          <a:p>
            <a:pPr lvl="1"/>
            <a:r>
              <a:rPr lang="en-US" sz="1600" b="0" dirty="0"/>
              <a:t>Sound becomes digitized and stored via a process called sampling. </a:t>
            </a:r>
            <a:endParaRPr lang="en-US" sz="1600" b="0" dirty="0" smtClean="0"/>
          </a:p>
          <a:p>
            <a:pPr lvl="1"/>
            <a:r>
              <a:rPr lang="en-US" sz="1600" b="0" dirty="0" smtClean="0"/>
              <a:t>During </a:t>
            </a:r>
            <a:r>
              <a:rPr lang="en-US" sz="1600" b="0" dirty="0"/>
              <a:t>the sampling process, analog sound (regular sound waves) </a:t>
            </a:r>
            <a:r>
              <a:rPr lang="en-US" sz="1600" b="0" dirty="0" smtClean="0"/>
              <a:t>are converted into bits that the computer can read and save as a digital file; basically a long list of 1’s and 0’s.</a:t>
            </a:r>
          </a:p>
          <a:p>
            <a:pPr lvl="1"/>
            <a:r>
              <a:rPr lang="en-US" sz="1600" b="0" dirty="0" smtClean="0"/>
              <a:t>When you replay the file, the data is used to rebuild the shape of the sound wave and sends that information to the speakers, which vibrate the air, re-creating the original sound wave that you can hear.</a:t>
            </a:r>
          </a:p>
          <a:p>
            <a:r>
              <a:rPr lang="en-US" sz="1800" dirty="0"/>
              <a:t>Digital Formats: mp3, </a:t>
            </a:r>
            <a:r>
              <a:rPr lang="en-US" sz="1800" dirty="0" err="1"/>
              <a:t>wma</a:t>
            </a:r>
            <a:r>
              <a:rPr lang="en-US" sz="1800" dirty="0"/>
              <a:t>, </a:t>
            </a:r>
            <a:r>
              <a:rPr lang="en-US" sz="1800" dirty="0" err="1"/>
              <a:t>aiff</a:t>
            </a:r>
            <a:r>
              <a:rPr lang="en-US" sz="1800" dirty="0"/>
              <a:t>, wav</a:t>
            </a:r>
          </a:p>
          <a:p>
            <a:endParaRPr lang="en-US" sz="1800" dirty="0"/>
          </a:p>
          <a:p>
            <a:endParaRPr lang="en-US" dirty="0"/>
          </a:p>
        </p:txBody>
      </p:sp>
      <p:grpSp>
        <p:nvGrpSpPr>
          <p:cNvPr id="4" name="Group 3"/>
          <p:cNvGrpSpPr/>
          <p:nvPr/>
        </p:nvGrpSpPr>
        <p:grpSpPr>
          <a:xfrm>
            <a:off x="5004048" y="5733256"/>
            <a:ext cx="2999571" cy="798770"/>
            <a:chOff x="5486399" y="2426975"/>
            <a:chExt cx="2999571" cy="79877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399" y="2447703"/>
              <a:ext cx="727001" cy="72700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400" y="2447703"/>
              <a:ext cx="714249" cy="71424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7649" y="2426975"/>
              <a:ext cx="798770" cy="79877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8241" y="2426975"/>
              <a:ext cx="747729" cy="747729"/>
            </a:xfrm>
            <a:prstGeom prst="rect">
              <a:avLst/>
            </a:prstGeom>
          </p:spPr>
        </p:pic>
      </p:grpSp>
      <p:pic>
        <p:nvPicPr>
          <p:cNvPr id="15" name="Picture 14"/>
          <p:cNvPicPr>
            <a:picLocks noChangeAspect="1"/>
          </p:cNvPicPr>
          <p:nvPr/>
        </p:nvPicPr>
        <p:blipFill>
          <a:blip r:embed="rId6"/>
          <a:stretch>
            <a:fillRect/>
          </a:stretch>
        </p:blipFill>
        <p:spPr>
          <a:xfrm>
            <a:off x="683704" y="1367840"/>
            <a:ext cx="7848600" cy="2019300"/>
          </a:xfrm>
          <a:prstGeom prst="rect">
            <a:avLst/>
          </a:prstGeom>
        </p:spPr>
      </p:pic>
    </p:spTree>
    <p:extLst>
      <p:ext uri="{BB962C8B-B14F-4D97-AF65-F5344CB8AC3E}">
        <p14:creationId xmlns:p14="http://schemas.microsoft.com/office/powerpoint/2010/main" val="286762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6911975" cy="5686425"/>
          </a:xfrm>
        </p:spPr>
        <p:txBody>
          <a:bodyPr/>
          <a:lstStyle/>
          <a:p>
            <a:pPr>
              <a:buFont typeface="+mj-lt"/>
              <a:buAutoNum type="arabicPeriod" startAt="4"/>
            </a:pPr>
            <a:r>
              <a:rPr lang="en-US" sz="1600" dirty="0" smtClean="0"/>
              <a:t>Do </a:t>
            </a:r>
            <a:r>
              <a:rPr lang="en-US" sz="1600" dirty="0"/>
              <a:t>the following: </a:t>
            </a:r>
          </a:p>
          <a:p>
            <a:pPr lvl="1">
              <a:buFont typeface="+mj-lt"/>
              <a:buAutoNum type="alphaLcPeriod"/>
            </a:pPr>
            <a:r>
              <a:rPr lang="en-US" sz="1200" b="0" dirty="0"/>
              <a:t>Explain what a program or software application or "app" is and how it is created.</a:t>
            </a:r>
          </a:p>
          <a:p>
            <a:pPr lvl="1">
              <a:buFont typeface="+mj-lt"/>
              <a:buAutoNum type="alphaLcPeriod"/>
            </a:pPr>
            <a:r>
              <a:rPr lang="en-US" sz="1200" b="0" dirty="0"/>
              <a:t>Name four software programs or mobile apps you or your family use, and explain how each one helps you.</a:t>
            </a:r>
          </a:p>
          <a:p>
            <a:pPr lvl="1">
              <a:buFont typeface="+mj-lt"/>
              <a:buAutoNum type="alphaLcPeriod"/>
            </a:pPr>
            <a:r>
              <a:rPr lang="en-US" sz="1200" b="0" dirty="0"/>
              <a:t>Describe what malware is, and explain how to protect your digital devices and the information stored on them.</a:t>
            </a:r>
          </a:p>
          <a:p>
            <a:pPr>
              <a:buFont typeface="+mj-lt"/>
              <a:buAutoNum type="arabicPeriod" startAt="4"/>
            </a:pPr>
            <a:r>
              <a:rPr lang="en-US" sz="1600" dirty="0"/>
              <a:t>Do the following: </a:t>
            </a:r>
          </a:p>
          <a:p>
            <a:pPr lvl="1">
              <a:buFont typeface="+mj-lt"/>
              <a:buAutoNum type="alphaLcPeriod"/>
            </a:pPr>
            <a:r>
              <a:rPr lang="en-US" sz="1200" b="0" dirty="0"/>
              <a:t>Describe how digital devices are connected to the internet.</a:t>
            </a:r>
          </a:p>
          <a:p>
            <a:pPr lvl="1">
              <a:buFont typeface="+mj-lt"/>
              <a:buAutoNum type="alphaLcPeriod"/>
            </a:pPr>
            <a:r>
              <a:rPr lang="en-US" sz="1200" b="0" dirty="0"/>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t>Use a web browser to connect to an HTTPS (secure) website (with your parent's permission). Explain to your counselor how to tell whether the site's security certificate can be trusted, and what it means to use this kind of connection</a:t>
            </a:r>
            <a:r>
              <a:rPr lang="en-US" sz="1200" b="0" dirty="0" smtClean="0"/>
              <a:t>.</a:t>
            </a:r>
            <a:endParaRPr lang="en-US" sz="1200" b="0"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extLst>
      <p:ext uri="{BB962C8B-B14F-4D97-AF65-F5344CB8AC3E}">
        <p14:creationId xmlns:p14="http://schemas.microsoft.com/office/powerpoint/2010/main" val="3187333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4427984" y="1557338"/>
            <a:ext cx="4031804" cy="4967287"/>
          </a:xfrm>
        </p:spPr>
        <p:txBody>
          <a:bodyPr/>
          <a:lstStyle/>
          <a:p>
            <a:r>
              <a:rPr lang="en-US" sz="1800" dirty="0"/>
              <a:t>How Are Pictures Digitized for Storage?</a:t>
            </a:r>
          </a:p>
          <a:p>
            <a:pPr lvl="1"/>
            <a:r>
              <a:rPr lang="en-US" sz="1600" b="0" dirty="0"/>
              <a:t>Pictures are stored as pixels, which essentially look like a series of small dots. </a:t>
            </a:r>
            <a:endParaRPr lang="en-US" sz="1600" b="0" dirty="0" smtClean="0"/>
          </a:p>
          <a:p>
            <a:pPr lvl="1"/>
            <a:r>
              <a:rPr lang="en-US" sz="1600" b="0" dirty="0" smtClean="0"/>
              <a:t>You </a:t>
            </a:r>
            <a:r>
              <a:rPr lang="en-US" sz="1600" b="0" dirty="0"/>
              <a:t>can see these when you zoom in really close to a picture online and it becomes broken up into squares, a process called pixelization. </a:t>
            </a:r>
            <a:endParaRPr lang="en-US" sz="1600" b="0" dirty="0" smtClean="0"/>
          </a:p>
          <a:p>
            <a:pPr lvl="1"/>
            <a:r>
              <a:rPr lang="en-US" sz="1600" b="0" dirty="0" smtClean="0"/>
              <a:t>Each </a:t>
            </a:r>
            <a:r>
              <a:rPr lang="en-US" sz="1600" b="0" dirty="0"/>
              <a:t>pixel holds information and data, measured in bits (unit of computer memory). </a:t>
            </a:r>
            <a:endParaRPr lang="en-US" sz="1600" b="0" dirty="0" smtClean="0"/>
          </a:p>
          <a:p>
            <a:pPr lvl="1"/>
            <a:r>
              <a:rPr lang="en-US" sz="1600" b="0" dirty="0" smtClean="0"/>
              <a:t>Color </a:t>
            </a:r>
            <a:r>
              <a:rPr lang="en-US" sz="1600" b="0" dirty="0"/>
              <a:t>pictures take more bits, and therefore also take up more memory</a:t>
            </a:r>
            <a:r>
              <a:rPr lang="en-US" sz="1600" b="0" dirty="0" smtClean="0"/>
              <a:t>.</a:t>
            </a:r>
          </a:p>
          <a:p>
            <a:r>
              <a:rPr lang="en-US" sz="1800" dirty="0"/>
              <a:t>Digital Formats: jpg, gif, </a:t>
            </a:r>
            <a:r>
              <a:rPr lang="en-US" sz="1800" dirty="0" err="1"/>
              <a:t>png</a:t>
            </a:r>
            <a:r>
              <a:rPr lang="en-US" sz="1800" dirty="0"/>
              <a:t>, tiff</a:t>
            </a:r>
          </a:p>
          <a:p>
            <a:endParaRPr lang="en-US" sz="1800" dirty="0"/>
          </a:p>
          <a:p>
            <a:endParaRPr lang="en-US" sz="1800" dirty="0"/>
          </a:p>
        </p:txBody>
      </p:sp>
      <p:grpSp>
        <p:nvGrpSpPr>
          <p:cNvPr id="4" name="Group 3"/>
          <p:cNvGrpSpPr/>
          <p:nvPr/>
        </p:nvGrpSpPr>
        <p:grpSpPr>
          <a:xfrm>
            <a:off x="950620" y="5229200"/>
            <a:ext cx="3135808" cy="826774"/>
            <a:chOff x="5486400" y="3225745"/>
            <a:chExt cx="3135808" cy="826774"/>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278280"/>
              <a:ext cx="747916" cy="74791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400" y="3278280"/>
              <a:ext cx="747916" cy="74791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61316" y="3225745"/>
              <a:ext cx="826774" cy="82677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21757" y="3225745"/>
              <a:ext cx="800451" cy="800451"/>
            </a:xfrm>
            <a:prstGeom prst="rect">
              <a:avLst/>
            </a:prstGeom>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237" y="1700808"/>
            <a:ext cx="3038574" cy="2022033"/>
          </a:xfrm>
          <a:prstGeom prst="rect">
            <a:avLst/>
          </a:prstGeom>
        </p:spPr>
      </p:pic>
    </p:spTree>
    <p:extLst>
      <p:ext uri="{BB962C8B-B14F-4D97-AF65-F5344CB8AC3E}">
        <p14:creationId xmlns:p14="http://schemas.microsoft.com/office/powerpoint/2010/main" val="10982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Digitizing Data</a:t>
            </a:r>
            <a:endParaRPr lang="en-US" dirty="0"/>
          </a:p>
        </p:txBody>
      </p:sp>
      <p:sp>
        <p:nvSpPr>
          <p:cNvPr id="3" name="Content Placeholder 2"/>
          <p:cNvSpPr>
            <a:spLocks noGrp="1"/>
          </p:cNvSpPr>
          <p:nvPr>
            <p:ph idx="1"/>
          </p:nvPr>
        </p:nvSpPr>
        <p:spPr>
          <a:xfrm>
            <a:off x="611560" y="3861048"/>
            <a:ext cx="7848228" cy="2663577"/>
          </a:xfrm>
        </p:spPr>
        <p:txBody>
          <a:bodyPr/>
          <a:lstStyle/>
          <a:p>
            <a:r>
              <a:rPr lang="en-US" sz="1800" dirty="0"/>
              <a:t>How Are Videos Digitized for Storage?</a:t>
            </a:r>
          </a:p>
          <a:p>
            <a:pPr lvl="1"/>
            <a:r>
              <a:rPr lang="en-US" sz="1600" b="0" dirty="0"/>
              <a:t>Videos are digitized through a combination of how sound and pictures are digitized. </a:t>
            </a:r>
            <a:endParaRPr lang="en-US" sz="1600" b="0" dirty="0" smtClean="0"/>
          </a:p>
          <a:p>
            <a:pPr lvl="1"/>
            <a:r>
              <a:rPr lang="en-US" sz="1600" b="0" dirty="0" smtClean="0"/>
              <a:t>Generally</a:t>
            </a:r>
            <a:r>
              <a:rPr lang="en-US" sz="1600" b="0" dirty="0"/>
              <a:t>, a video file is collected as separate parts: sequential pictures, and synchronized sound. </a:t>
            </a:r>
            <a:endParaRPr lang="en-US" sz="1600" b="0" dirty="0" smtClean="0"/>
          </a:p>
          <a:p>
            <a:pPr lvl="1"/>
            <a:r>
              <a:rPr lang="en-US" sz="1600" b="0" dirty="0" smtClean="0"/>
              <a:t>Both </a:t>
            </a:r>
            <a:r>
              <a:rPr lang="en-US" sz="1600" b="0" dirty="0"/>
              <a:t>of those files are given time stamps so that they can overlap to form a coherent video, and then are stored in container files</a:t>
            </a:r>
            <a:r>
              <a:rPr lang="en-US" sz="1600" b="0" dirty="0" smtClean="0"/>
              <a:t>.</a:t>
            </a:r>
          </a:p>
          <a:p>
            <a:r>
              <a:rPr lang="en-US" sz="1800" dirty="0"/>
              <a:t>Digital Formats: </a:t>
            </a:r>
            <a:r>
              <a:rPr lang="en-US" sz="1800" dirty="0" err="1"/>
              <a:t>avi</a:t>
            </a:r>
            <a:r>
              <a:rPr lang="en-US" sz="1800" dirty="0"/>
              <a:t>, mpeg, </a:t>
            </a:r>
            <a:r>
              <a:rPr lang="en-US" sz="1800" dirty="0" err="1"/>
              <a:t>flv</a:t>
            </a:r>
            <a:r>
              <a:rPr lang="en-US" sz="1800" dirty="0"/>
              <a:t>, </a:t>
            </a:r>
            <a:r>
              <a:rPr lang="en-US" sz="1800" dirty="0" err="1" smtClean="0"/>
              <a:t>mov</a:t>
            </a:r>
            <a:r>
              <a:rPr lang="en-US" sz="1800" dirty="0"/>
              <a:t> </a:t>
            </a:r>
          </a:p>
          <a:p>
            <a:endParaRPr lang="en-US" sz="1800" dirty="0"/>
          </a:p>
        </p:txBody>
      </p:sp>
      <p:grpSp>
        <p:nvGrpSpPr>
          <p:cNvPr id="4" name="Group 3"/>
          <p:cNvGrpSpPr/>
          <p:nvPr/>
        </p:nvGrpSpPr>
        <p:grpSpPr>
          <a:xfrm>
            <a:off x="5143008" y="5949280"/>
            <a:ext cx="2839436" cy="752008"/>
            <a:chOff x="5532566" y="4077237"/>
            <a:chExt cx="2839436" cy="752008"/>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2566" y="4077237"/>
              <a:ext cx="701750" cy="70175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9566" y="4077237"/>
              <a:ext cx="701750" cy="70175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6566" y="4077237"/>
              <a:ext cx="739853" cy="73985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88090" y="4077237"/>
              <a:ext cx="583912" cy="752008"/>
            </a:xfrm>
            <a:prstGeom prst="rect">
              <a:avLst/>
            </a:prstGeom>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913" y="1170872"/>
            <a:ext cx="4765150" cy="2592288"/>
          </a:xfrm>
          <a:prstGeom prst="rect">
            <a:avLst/>
          </a:prstGeom>
        </p:spPr>
      </p:pic>
    </p:spTree>
    <p:extLst>
      <p:ext uri="{BB962C8B-B14F-4D97-AF65-F5344CB8AC3E}">
        <p14:creationId xmlns:p14="http://schemas.microsoft.com/office/powerpoint/2010/main" val="247192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solidFill>
                  <a:srgbClr val="C00000"/>
                </a:solidFill>
              </a:rPr>
              <a:t>Describe the difference between </a:t>
            </a:r>
            <a:r>
              <a:rPr lang="en-US" sz="1200" b="0" dirty="0" err="1">
                <a:solidFill>
                  <a:srgbClr val="C00000"/>
                </a:solidFill>
              </a:rPr>
              <a:t>lossy</a:t>
            </a:r>
            <a:r>
              <a:rPr lang="en-US" sz="1200" b="0" dirty="0">
                <a:solidFill>
                  <a:srgbClr val="C00000"/>
                </a:solidFill>
              </a:rPr>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3005428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Compression</a:t>
            </a:r>
            <a:endParaRPr lang="en-US" dirty="0"/>
          </a:p>
        </p:txBody>
      </p:sp>
      <p:sp>
        <p:nvSpPr>
          <p:cNvPr id="3" name="Content Placeholder 2"/>
          <p:cNvSpPr>
            <a:spLocks noGrp="1"/>
          </p:cNvSpPr>
          <p:nvPr>
            <p:ph sz="half" idx="1"/>
          </p:nvPr>
        </p:nvSpPr>
        <p:spPr>
          <a:xfrm>
            <a:off x="179512" y="1557339"/>
            <a:ext cx="4603626" cy="3383830"/>
          </a:xfrm>
        </p:spPr>
        <p:txBody>
          <a:bodyPr/>
          <a:lstStyle/>
          <a:p>
            <a:r>
              <a:rPr lang="en-US" sz="1800" dirty="0" smtClean="0"/>
              <a:t>Picture, image, music, and video files are stored in many different formats.</a:t>
            </a:r>
          </a:p>
          <a:p>
            <a:pPr lvl="1"/>
            <a:r>
              <a:rPr lang="en-US" sz="1600" b="0" dirty="0" smtClean="0"/>
              <a:t>Some formats use specialized mathematical formulas to compress the file.</a:t>
            </a:r>
          </a:p>
          <a:p>
            <a:pPr lvl="1"/>
            <a:r>
              <a:rPr lang="en-US" sz="1600" b="0" dirty="0" smtClean="0"/>
              <a:t>The file takes up less disk space and is easier to email, listen to, or display on the Web, but some of the original data is sacrificed and cannot be restored.</a:t>
            </a:r>
          </a:p>
          <a:p>
            <a:pPr lvl="1"/>
            <a:r>
              <a:rPr lang="en-US" sz="1600" b="0" dirty="0" smtClean="0"/>
              <a:t>This is called </a:t>
            </a:r>
            <a:r>
              <a:rPr lang="en-US" sz="1600" b="0" i="1" dirty="0" err="1" smtClean="0"/>
              <a:t>lossy</a:t>
            </a:r>
            <a:r>
              <a:rPr lang="en-US" sz="1600" b="0" dirty="0" smtClean="0"/>
              <a:t> compression.</a:t>
            </a:r>
          </a:p>
          <a:p>
            <a:pPr lvl="1"/>
            <a:r>
              <a:rPr lang="en-US" sz="1600" b="0" dirty="0"/>
              <a:t>Examples: JPG, GIF, MP3</a:t>
            </a:r>
            <a:endParaRPr lang="en-US" sz="1600" b="0" dirty="0" smtClean="0"/>
          </a:p>
          <a:p>
            <a:pPr lvl="1"/>
            <a:endParaRPr lang="en-US" sz="1600" b="0" dirty="0"/>
          </a:p>
        </p:txBody>
      </p:sp>
      <p:sp>
        <p:nvSpPr>
          <p:cNvPr id="5" name="Content Placeholder 4"/>
          <p:cNvSpPr>
            <a:spLocks noGrp="1"/>
          </p:cNvSpPr>
          <p:nvPr>
            <p:ph sz="half" idx="2"/>
          </p:nvPr>
        </p:nvSpPr>
        <p:spPr>
          <a:xfrm>
            <a:off x="179512" y="4581128"/>
            <a:ext cx="8568952" cy="2160240"/>
          </a:xfrm>
        </p:spPr>
        <p:txBody>
          <a:bodyPr/>
          <a:lstStyle/>
          <a:p>
            <a:r>
              <a:rPr lang="en-US" sz="1800" dirty="0"/>
              <a:t>Another type of compression, called </a:t>
            </a:r>
            <a:r>
              <a:rPr lang="en-US" sz="1800" i="1" dirty="0"/>
              <a:t>lossless</a:t>
            </a:r>
            <a:r>
              <a:rPr lang="en-US" sz="1800" dirty="0"/>
              <a:t>, can temporarily shrink a file by removing parts that are repeated and then, later restore the file to its full size.</a:t>
            </a:r>
          </a:p>
          <a:p>
            <a:pPr lvl="1"/>
            <a:r>
              <a:rPr lang="en-US" sz="1600" b="0" dirty="0"/>
              <a:t>Lossless compression is often used with text files and database files.</a:t>
            </a:r>
          </a:p>
          <a:p>
            <a:pPr lvl="1"/>
            <a:r>
              <a:rPr lang="en-US" sz="1600" b="0" dirty="0"/>
              <a:t>Lossless compression is also used when you want to retain the original picture size.</a:t>
            </a:r>
          </a:p>
          <a:p>
            <a:pPr lvl="1"/>
            <a:r>
              <a:rPr lang="en-US" sz="1600" b="0" dirty="0"/>
              <a:t>Examples: WMA, PNG, </a:t>
            </a:r>
            <a:r>
              <a:rPr lang="en-US" sz="1600" b="0" dirty="0" err="1"/>
              <a:t>WebP</a:t>
            </a:r>
            <a:endParaRPr lang="en-US" sz="1600" b="0" dirty="0"/>
          </a:p>
          <a:p>
            <a:endParaRPr lang="en-US" dirty="0"/>
          </a:p>
        </p:txBody>
      </p:sp>
      <p:pic>
        <p:nvPicPr>
          <p:cNvPr id="4" name="Picture 3"/>
          <p:cNvPicPr>
            <a:picLocks noChangeAspect="1"/>
          </p:cNvPicPr>
          <p:nvPr/>
        </p:nvPicPr>
        <p:blipFill>
          <a:blip r:embed="rId2"/>
          <a:stretch>
            <a:fillRect/>
          </a:stretch>
        </p:blipFill>
        <p:spPr>
          <a:xfrm>
            <a:off x="4716016" y="1743936"/>
            <a:ext cx="4310662" cy="2591741"/>
          </a:xfrm>
          <a:prstGeom prst="rect">
            <a:avLst/>
          </a:prstGeom>
        </p:spPr>
      </p:pic>
    </p:spTree>
    <p:extLst>
      <p:ext uri="{BB962C8B-B14F-4D97-AF65-F5344CB8AC3E}">
        <p14:creationId xmlns:p14="http://schemas.microsoft.com/office/powerpoint/2010/main" val="4283091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solidFill>
                  <a:srgbClr val="C00000"/>
                </a:solidFill>
              </a:rPr>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304591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Devices</a:t>
            </a:r>
            <a:endParaRPr lang="en-US" dirty="0"/>
          </a:p>
        </p:txBody>
      </p:sp>
      <p:sp>
        <p:nvSpPr>
          <p:cNvPr id="3" name="Content Placeholder 2"/>
          <p:cNvSpPr>
            <a:spLocks noGrp="1"/>
          </p:cNvSpPr>
          <p:nvPr>
            <p:ph idx="1"/>
          </p:nvPr>
        </p:nvSpPr>
        <p:spPr>
          <a:xfrm>
            <a:off x="539552" y="1557338"/>
            <a:ext cx="5832648" cy="4967287"/>
          </a:xfrm>
        </p:spPr>
        <p:txBody>
          <a:bodyPr/>
          <a:lstStyle/>
          <a:p>
            <a:r>
              <a:rPr lang="en-US" sz="1800" b="1" dirty="0" smtClean="0"/>
              <a:t>MP3 Player: </a:t>
            </a:r>
          </a:p>
          <a:p>
            <a:pPr lvl="1"/>
            <a:r>
              <a:rPr lang="en-US" sz="1600" b="0" dirty="0" smtClean="0"/>
              <a:t>The </a:t>
            </a:r>
            <a:r>
              <a:rPr lang="en-US" sz="1600" b="0" dirty="0"/>
              <a:t>MP3 player uses software to interface with the hardware to translate the signals produced by powering the unit on and by navigating the device’s menu by pressing buttons or rotating dials. </a:t>
            </a:r>
            <a:endParaRPr lang="en-US" sz="1600" b="0" dirty="0" smtClean="0"/>
          </a:p>
          <a:p>
            <a:pPr lvl="1"/>
            <a:r>
              <a:rPr lang="en-US" sz="1600" b="0" dirty="0" smtClean="0"/>
              <a:t>The </a:t>
            </a:r>
            <a:r>
              <a:rPr lang="en-US" sz="1600" b="0" dirty="0"/>
              <a:t>software programming also facilitates the input of MP3 files into the devices internal memory storage and the conversion of the files into sound that you can hear using headphones or the device’s internal speaker</a:t>
            </a:r>
            <a:r>
              <a:rPr lang="en-US" sz="1600" b="0" dirty="0" smtClean="0"/>
              <a:t>.</a:t>
            </a:r>
          </a:p>
          <a:p>
            <a:r>
              <a:rPr lang="en-US" sz="1800" b="1" dirty="0" smtClean="0"/>
              <a:t>Digital Camera:</a:t>
            </a:r>
            <a:endParaRPr lang="en-US" sz="1800" b="1" dirty="0"/>
          </a:p>
          <a:p>
            <a:pPr lvl="1"/>
            <a:r>
              <a:rPr lang="en-US" sz="1600" b="0" dirty="0"/>
              <a:t>Digital cameras also use software programming to provide digital instructions to the device’s hardware components such as opening the lens and triggering the shutter. </a:t>
            </a:r>
            <a:endParaRPr lang="en-US" sz="1600" b="0" dirty="0" smtClean="0"/>
          </a:p>
          <a:p>
            <a:pPr lvl="1"/>
            <a:r>
              <a:rPr lang="en-US" sz="1600" b="0" dirty="0" smtClean="0"/>
              <a:t>The </a:t>
            </a:r>
            <a:r>
              <a:rPr lang="en-US" sz="1600" b="0" dirty="0"/>
              <a:t>software programming also provides an interface to adjust the devices settings and features and to control the image as </a:t>
            </a:r>
            <a:r>
              <a:rPr lang="en-US" sz="1600" b="0" dirty="0" smtClean="0"/>
              <a:t>is </a:t>
            </a:r>
            <a:r>
              <a:rPr lang="en-US" sz="1600" b="0" dirty="0"/>
              <a:t>copied to the device’s memory storage unit, usually a separate memory chip.</a:t>
            </a:r>
          </a:p>
          <a:p>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485"/>
          <a:stretch/>
        </p:blipFill>
        <p:spPr>
          <a:xfrm>
            <a:off x="6588224" y="1412776"/>
            <a:ext cx="2069976" cy="24492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760" y="4040981"/>
            <a:ext cx="2564904" cy="2564904"/>
          </a:xfrm>
          <a:prstGeom prst="rect">
            <a:avLst/>
          </a:prstGeom>
        </p:spPr>
      </p:pic>
    </p:spTree>
    <p:extLst>
      <p:ext uri="{BB962C8B-B14F-4D97-AF65-F5344CB8AC3E}">
        <p14:creationId xmlns:p14="http://schemas.microsoft.com/office/powerpoint/2010/main" val="3992952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solidFill>
                  <a:srgbClr val="C00000"/>
                </a:solidFill>
              </a:rPr>
              <a:t>Discuss the similarities and differences between computers, mobile devices, and gaming consoles.</a:t>
            </a:r>
          </a:p>
          <a:p>
            <a:pPr lvl="1">
              <a:buFont typeface="+mj-lt"/>
              <a:buAutoNum type="alphaLcPeriod"/>
            </a:pPr>
            <a:r>
              <a:rPr lang="en-US" sz="1200" b="0" dirty="0"/>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337453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6508750"/>
            <a:ext cx="412750" cy="365125"/>
          </a:xfrm>
          <a:prstGeom prst="rect">
            <a:avLst/>
          </a:prstGeom>
        </p:spPr>
        <p:txBody>
          <a:bodyPr/>
          <a:lstStyle/>
          <a:p>
            <a:pPr>
              <a:defRPr/>
            </a:pPr>
            <a:fld id="{24EE8BA9-FFA9-E84C-8C7B-E12E4430113E}" type="slidenum">
              <a:rPr lang="en-US" smtClean="0"/>
              <a:pPr>
                <a:defRPr/>
              </a:pPr>
              <a:t>37</a:t>
            </a:fld>
            <a:endParaRPr lang="en-US"/>
          </a:p>
        </p:txBody>
      </p:sp>
      <p:sp>
        <p:nvSpPr>
          <p:cNvPr id="3" name="Title 2"/>
          <p:cNvSpPr>
            <a:spLocks noGrp="1"/>
          </p:cNvSpPr>
          <p:nvPr>
            <p:ph type="title"/>
          </p:nvPr>
        </p:nvSpPr>
        <p:spPr>
          <a:xfrm>
            <a:off x="457201" y="274638"/>
            <a:ext cx="8153400" cy="1143000"/>
          </a:xfrm>
        </p:spPr>
        <p:txBody>
          <a:bodyPr/>
          <a:lstStyle/>
          <a:p>
            <a:pPr algn="ctr"/>
            <a:r>
              <a:rPr lang="en-US" dirty="0"/>
              <a:t>Digital Technology</a:t>
            </a:r>
            <a:br>
              <a:rPr lang="en-US" dirty="0"/>
            </a:br>
            <a:r>
              <a:rPr lang="en-US" sz="2400" dirty="0"/>
              <a:t>Computers, Gaming Consoles &amp; Mobile Devices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9042" y="1574069"/>
            <a:ext cx="1507227" cy="150722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7984" y="1789485"/>
            <a:ext cx="1849473" cy="107639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1068" y="1752855"/>
            <a:ext cx="1689553" cy="1138759"/>
          </a:xfrm>
          <a:prstGeom prst="rect">
            <a:avLst/>
          </a:prstGeom>
        </p:spPr>
      </p:pic>
      <p:graphicFrame>
        <p:nvGraphicFramePr>
          <p:cNvPr id="10" name="Content Placeholder 9"/>
          <p:cNvGraphicFramePr>
            <a:graphicFrameLocks noGrp="1"/>
          </p:cNvGraphicFramePr>
          <p:nvPr>
            <p:ph idx="1"/>
            <p:extLst>
              <p:ext uri="{D42A27DB-BD31-4B8C-83A1-F6EECF244321}">
                <p14:modId xmlns:p14="http://schemas.microsoft.com/office/powerpoint/2010/main" val="755046533"/>
              </p:ext>
            </p:extLst>
          </p:nvPr>
        </p:nvGraphicFramePr>
        <p:xfrm>
          <a:off x="457200" y="3151188"/>
          <a:ext cx="8229599" cy="1925320"/>
        </p:xfrm>
        <a:graphic>
          <a:graphicData uri="http://schemas.openxmlformats.org/drawingml/2006/table">
            <a:tbl>
              <a:tblPr firstRow="1" bandRow="1">
                <a:tableStyleId>{5C22544A-7EE6-4342-B048-85BDC9FD1C3A}</a:tableStyleId>
              </a:tblPr>
              <a:tblGrid>
                <a:gridCol w="1594520"/>
                <a:gridCol w="2211693"/>
                <a:gridCol w="2211693"/>
                <a:gridCol w="2211693"/>
              </a:tblGrid>
              <a:tr h="370840">
                <a:tc>
                  <a:txBody>
                    <a:bodyPr/>
                    <a:lstStyle/>
                    <a:p>
                      <a:endParaRPr lang="en-US" dirty="0"/>
                    </a:p>
                  </a:txBody>
                  <a:tcPr/>
                </a:tc>
                <a:tc>
                  <a:txBody>
                    <a:bodyPr/>
                    <a:lstStyle/>
                    <a:p>
                      <a:pPr algn="ctr"/>
                      <a:r>
                        <a:rPr lang="en-US" dirty="0" smtClean="0"/>
                        <a:t>Computers</a:t>
                      </a:r>
                      <a:endParaRPr lang="en-US" dirty="0"/>
                    </a:p>
                  </a:txBody>
                  <a:tcPr anchor="ctr"/>
                </a:tc>
                <a:tc>
                  <a:txBody>
                    <a:bodyPr/>
                    <a:lstStyle/>
                    <a:p>
                      <a:pPr algn="ctr"/>
                      <a:r>
                        <a:rPr lang="en-US" dirty="0" smtClean="0"/>
                        <a:t>Gaming Consoles</a:t>
                      </a:r>
                      <a:endParaRPr lang="en-US" dirty="0"/>
                    </a:p>
                  </a:txBody>
                  <a:tcPr anchor="ctr"/>
                </a:tc>
                <a:tc>
                  <a:txBody>
                    <a:bodyPr/>
                    <a:lstStyle/>
                    <a:p>
                      <a:pPr algn="ctr"/>
                      <a:r>
                        <a:rPr lang="en-US" dirty="0" smtClean="0"/>
                        <a:t>Mobile Devices</a:t>
                      </a:r>
                      <a:endParaRPr lang="en-US" dirty="0"/>
                    </a:p>
                  </a:txBody>
                  <a:tcPr anchor="ctr"/>
                </a:tc>
              </a:tr>
              <a:tr h="370840">
                <a:tc>
                  <a:txBody>
                    <a:bodyPr/>
                    <a:lstStyle/>
                    <a:p>
                      <a:r>
                        <a:rPr lang="en-US" dirty="0" smtClean="0"/>
                        <a:t>Similarities</a:t>
                      </a:r>
                      <a:endParaRPr lang="en-US" dirty="0"/>
                    </a:p>
                  </a:txBody>
                  <a:tcPr anchor="ctr"/>
                </a:tc>
                <a:tc gridSpan="3">
                  <a:txBody>
                    <a:bodyPr/>
                    <a:lstStyle/>
                    <a:p>
                      <a:pPr marL="0" indent="0">
                        <a:buNone/>
                      </a:pPr>
                      <a:r>
                        <a:rPr lang="en-US" sz="1800" dirty="0" smtClean="0">
                          <a:solidFill>
                            <a:schemeClr val="tx1"/>
                          </a:solidFill>
                        </a:rPr>
                        <a:t>Processors (CPU’S), Executable Programs, Install Software, Digital Storage, Displays, Internet Access, Audio</a:t>
                      </a:r>
                      <a:endParaRPr lang="en-US" dirty="0">
                        <a:solidFill>
                          <a:schemeClr val="tx1"/>
                        </a:solidFill>
                      </a:endParaRPr>
                    </a:p>
                  </a:txBody>
                  <a:tcPr/>
                </a:tc>
                <a:tc hMerge="1">
                  <a:txBody>
                    <a:bodyPr/>
                    <a:lstStyle/>
                    <a:p>
                      <a:endParaRPr lang="en-US" dirty="0"/>
                    </a:p>
                  </a:txBody>
                  <a:tcPr/>
                </a:tc>
                <a:tc hMerge="1">
                  <a:txBody>
                    <a:bodyPr/>
                    <a:lstStyle/>
                    <a:p>
                      <a:endParaRPr lang="en-US" dirty="0"/>
                    </a:p>
                  </a:txBody>
                  <a:tcPr/>
                </a:tc>
              </a:tr>
              <a:tr h="370840">
                <a:tc>
                  <a:txBody>
                    <a:bodyPr/>
                    <a:lstStyle/>
                    <a:p>
                      <a:r>
                        <a:rPr lang="en-US" dirty="0" smtClean="0"/>
                        <a:t>Differences</a:t>
                      </a:r>
                      <a:endParaRPr lang="en-US" dirty="0"/>
                    </a:p>
                  </a:txBody>
                  <a:tcPr anchor="ctr"/>
                </a:tc>
                <a:tc gridSpan="3">
                  <a:txBody>
                    <a:bodyPr/>
                    <a:lstStyle/>
                    <a:p>
                      <a:pPr marL="0" indent="0">
                        <a:buNone/>
                      </a:pPr>
                      <a:r>
                        <a:rPr lang="en-US" sz="1800" dirty="0" smtClean="0">
                          <a:solidFill>
                            <a:schemeClr val="tx1"/>
                          </a:solidFill>
                        </a:rPr>
                        <a:t>Keyboards vs. Touchscreens</a:t>
                      </a:r>
                      <a:r>
                        <a:rPr lang="en-US" sz="1800" baseline="0" dirty="0" smtClean="0">
                          <a:solidFill>
                            <a:schemeClr val="tx1"/>
                          </a:solidFill>
                        </a:rPr>
                        <a:t> vs. Controllers</a:t>
                      </a:r>
                      <a:r>
                        <a:rPr lang="en-US" sz="1800" dirty="0" smtClean="0">
                          <a:solidFill>
                            <a:schemeClr val="tx1"/>
                          </a:solidFill>
                        </a:rPr>
                        <a:t>, Portability, Number of Users, Proprietary Media or Apps, Expansion, Online platforms</a:t>
                      </a:r>
                      <a:endParaRPr lang="en-US" dirty="0">
                        <a:solidFill>
                          <a:schemeClr val="tx1"/>
                        </a:solidFill>
                      </a:endParaRPr>
                    </a:p>
                  </a:txBody>
                  <a:tcPr/>
                </a:tc>
                <a:tc hMerge="1">
                  <a:txBody>
                    <a:bodyPr/>
                    <a:lstStyle/>
                    <a:p>
                      <a:endParaRPr lang="en-US" dirty="0"/>
                    </a:p>
                  </a:txBody>
                  <a:tcPr/>
                </a:tc>
                <a:tc hMerge="1">
                  <a:txBody>
                    <a:bodyPr/>
                    <a:lstStyle/>
                    <a:p>
                      <a:endParaRPr lang="en-US" dirty="0"/>
                    </a:p>
                  </a:txBody>
                  <a:tcPr/>
                </a:tc>
              </a:tr>
            </a:tbl>
          </a:graphicData>
        </a:graphic>
      </p:graphicFrame>
      <p:sp>
        <p:nvSpPr>
          <p:cNvPr id="9" name="TextBox 8"/>
          <p:cNvSpPr txBox="1"/>
          <p:nvPr/>
        </p:nvSpPr>
        <p:spPr>
          <a:xfrm>
            <a:off x="8120542" y="184298"/>
            <a:ext cx="796629" cy="584775"/>
          </a:xfrm>
          <a:prstGeom prst="rect">
            <a:avLst/>
          </a:prstGeom>
          <a:noFill/>
        </p:spPr>
        <p:txBody>
          <a:bodyPr wrap="square" rtlCol="0">
            <a:spAutoFit/>
          </a:bodyPr>
          <a:lstStyle/>
          <a:p>
            <a:r>
              <a:rPr lang="en-US" sz="3200" b="1">
                <a:solidFill>
                  <a:srgbClr val="CF0031"/>
                </a:solidFill>
              </a:rPr>
              <a:t>3D</a:t>
            </a:r>
            <a:endParaRPr lang="en-US" sz="3200" b="1" dirty="0">
              <a:solidFill>
                <a:srgbClr val="CF0031"/>
              </a:solidFill>
            </a:endParaRPr>
          </a:p>
        </p:txBody>
      </p:sp>
    </p:spTree>
    <p:extLst>
      <p:ext uri="{BB962C8B-B14F-4D97-AF65-F5344CB8AC3E}">
        <p14:creationId xmlns:p14="http://schemas.microsoft.com/office/powerpoint/2010/main" val="2264803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3</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how text, sound, pictures, and videos are digitized for storage.</a:t>
            </a:r>
          </a:p>
          <a:p>
            <a:pPr lvl="1">
              <a:buFont typeface="+mj-lt"/>
              <a:buAutoNum type="alphaLcPeriod"/>
            </a:pPr>
            <a:r>
              <a:rPr lang="en-US" sz="1200" b="0" dirty="0"/>
              <a:t>Describe the difference between </a:t>
            </a:r>
            <a:r>
              <a:rPr lang="en-US" sz="1200" b="0" dirty="0" err="1"/>
              <a:t>lossy</a:t>
            </a:r>
            <a:r>
              <a:rPr lang="en-US" sz="1200" b="0" dirty="0"/>
              <a:t> and lossless data compression, and give an example where each might be used.</a:t>
            </a:r>
          </a:p>
          <a:p>
            <a:pPr lvl="1">
              <a:buFont typeface="+mj-lt"/>
              <a:buAutoNum type="alphaLcPeriod"/>
            </a:pPr>
            <a:r>
              <a:rPr lang="en-US" sz="1200" b="0" dirty="0"/>
              <a:t>Describe two digital devices and how they are made more useful by their programming.</a:t>
            </a:r>
          </a:p>
          <a:p>
            <a:pPr lvl="1">
              <a:buFont typeface="+mj-lt"/>
              <a:buAutoNum type="alphaLcPeriod"/>
            </a:pPr>
            <a:r>
              <a:rPr lang="en-US" sz="1200" b="0" dirty="0"/>
              <a:t>Discuss the similarities and differences between computers, mobile devices, and gaming consoles.</a:t>
            </a:r>
          </a:p>
          <a:p>
            <a:pPr lvl="1">
              <a:buFont typeface="+mj-lt"/>
              <a:buAutoNum type="alphaLcPeriod"/>
            </a:pPr>
            <a:r>
              <a:rPr lang="en-US" sz="1200" b="0" dirty="0">
                <a:solidFill>
                  <a:srgbClr val="C00000"/>
                </a:solidFill>
              </a:rPr>
              <a:t>Explain what a computer network is and describe the network's purpose.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3691835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Networks</a:t>
            </a:r>
            <a:endParaRPr lang="en-US" dirty="0"/>
          </a:p>
        </p:txBody>
      </p:sp>
      <p:sp>
        <p:nvSpPr>
          <p:cNvPr id="3" name="Content Placeholder 2"/>
          <p:cNvSpPr>
            <a:spLocks noGrp="1"/>
          </p:cNvSpPr>
          <p:nvPr>
            <p:ph sz="half" idx="1"/>
          </p:nvPr>
        </p:nvSpPr>
        <p:spPr>
          <a:xfrm>
            <a:off x="611560" y="1557338"/>
            <a:ext cx="4248472" cy="5112022"/>
          </a:xfrm>
        </p:spPr>
        <p:txBody>
          <a:bodyPr/>
          <a:lstStyle/>
          <a:p>
            <a:r>
              <a:rPr lang="en-US" sz="1800" dirty="0"/>
              <a:t>A computer network is a set of computers that are connected together so that they can share information. </a:t>
            </a:r>
            <a:endParaRPr lang="en-US" sz="1800" dirty="0" smtClean="0"/>
          </a:p>
          <a:p>
            <a:r>
              <a:rPr lang="en-US" sz="1800" dirty="0"/>
              <a:t>Computer networks are used to carry out a large number of tasks through the sharing of </a:t>
            </a:r>
            <a:r>
              <a:rPr lang="en-US" sz="1800" dirty="0" smtClean="0"/>
              <a:t>information that include</a:t>
            </a:r>
            <a:r>
              <a:rPr lang="en-US" sz="1800" dirty="0"/>
              <a:t>:</a:t>
            </a:r>
          </a:p>
          <a:p>
            <a:pPr lvl="1"/>
            <a:r>
              <a:rPr lang="en-US" sz="1600" b="0" dirty="0"/>
              <a:t>Communicating using email, video, instant messaging and other methods</a:t>
            </a:r>
          </a:p>
          <a:p>
            <a:pPr lvl="1"/>
            <a:r>
              <a:rPr lang="en-US" sz="1600" b="0" dirty="0"/>
              <a:t>Sharing devices such as printers, scanners and photocopiers</a:t>
            </a:r>
          </a:p>
          <a:p>
            <a:pPr lvl="1"/>
            <a:r>
              <a:rPr lang="en-US" sz="1600" b="0" dirty="0"/>
              <a:t>Sharing files</a:t>
            </a:r>
          </a:p>
          <a:p>
            <a:pPr lvl="1"/>
            <a:r>
              <a:rPr lang="en-US" sz="1600" b="0" dirty="0"/>
              <a:t>Sharing software and operating programs on remote systems</a:t>
            </a:r>
          </a:p>
          <a:p>
            <a:pPr lvl="1"/>
            <a:r>
              <a:rPr lang="en-US" sz="1600" b="0" dirty="0"/>
              <a:t>Allowing network users to easily access and maintain information</a:t>
            </a:r>
          </a:p>
          <a:p>
            <a:endParaRPr lang="en-US" sz="1800" dirty="0"/>
          </a:p>
        </p:txBody>
      </p:sp>
      <p:pic>
        <p:nvPicPr>
          <p:cNvPr id="6" name="Content Placeholder 5"/>
          <p:cNvPicPr>
            <a:picLocks noGrp="1" noChangeAspect="1"/>
          </p:cNvPicPr>
          <p:nvPr>
            <p:ph sz="half" idx="2"/>
          </p:nvPr>
        </p:nvPicPr>
        <p:blipFill>
          <a:blip r:embed="rId2"/>
          <a:stretch>
            <a:fillRect/>
          </a:stretch>
        </p:blipFill>
        <p:spPr>
          <a:xfrm>
            <a:off x="4783138" y="1557338"/>
            <a:ext cx="3965326" cy="2867015"/>
          </a:xfrm>
          <a:prstGeom prst="rect">
            <a:avLst/>
          </a:prstGeom>
        </p:spPr>
      </p:pic>
    </p:spTree>
    <p:extLst>
      <p:ext uri="{BB962C8B-B14F-4D97-AF65-F5344CB8AC3E}">
        <p14:creationId xmlns:p14="http://schemas.microsoft.com/office/powerpoint/2010/main" val="349354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7128321" cy="5686425"/>
          </a:xfrm>
        </p:spPr>
        <p:txBody>
          <a:bodyPr/>
          <a:lstStyle/>
          <a:p>
            <a:pPr>
              <a:buFont typeface="+mj-lt"/>
              <a:buAutoNum type="arabicPeriod" startAt="6"/>
            </a:pPr>
            <a:r>
              <a:rPr lang="en-US" sz="1600" dirty="0" smtClean="0"/>
              <a:t>Do </a:t>
            </a:r>
            <a:r>
              <a:rPr lang="en-US" sz="1600" dirty="0"/>
              <a:t>THREE of the following. For each project you complete, copy the files to a backup device and share the finished projects with your counselor. </a:t>
            </a:r>
          </a:p>
          <a:p>
            <a:pPr lvl="1">
              <a:buFont typeface="+mj-lt"/>
              <a:buAutoNum type="alphaLcPeriod"/>
            </a:pPr>
            <a:r>
              <a:rPr lang="en-US" sz="1200" b="0" dirty="0"/>
              <a:t>Using a spreadsheet or database program, develop a food budget for a patrol weekend campout OR create a troop roster that includes the name, rank, patrol, and telephone number of each Scout. Show your counselor that you can sort the roster by each of the following categories: rank, patrol, and alphabetically by name.</a:t>
            </a:r>
          </a:p>
          <a:p>
            <a:pPr lvl="1">
              <a:buFont typeface="+mj-lt"/>
              <a:buAutoNum type="alphaLcPeriod"/>
            </a:pPr>
            <a:r>
              <a:rPr lang="en-US" sz="1200" b="0" dirty="0"/>
              <a:t>Using a word processor, write a draft letter to the parents of your troop's Scouts, inviting them to a troop event.</a:t>
            </a:r>
          </a:p>
          <a:p>
            <a:pPr lvl="1">
              <a:buFont typeface="+mj-lt"/>
              <a:buAutoNum type="alphaLcPeriod"/>
            </a:pPr>
            <a:r>
              <a:rPr lang="en-US" sz="1200" b="0" dirty="0"/>
              <a:t>Using a graphics program, design and draw a campsite plan for your troop OR create a flier for an upcoming troop event, incorporating text and some type of visual such as a photograph or an illustration.</a:t>
            </a:r>
          </a:p>
          <a:p>
            <a:pPr lvl="1">
              <a:buFont typeface="+mj-lt"/>
              <a:buAutoNum type="alphaLcPeriod"/>
            </a:pPr>
            <a:r>
              <a:rPr lang="en-US" sz="1200" b="0" dirty="0"/>
              <a:t>Using a presentation software program, develop a report about a topic approved by your counselor. For your presentation, create at least five slides, with each one incorporating text and some type of visual such as a photograph or an illustration.</a:t>
            </a:r>
          </a:p>
          <a:p>
            <a:pPr lvl="1">
              <a:buFont typeface="+mj-lt"/>
              <a:buAutoNum type="alphaLcPeriod"/>
            </a:pPr>
            <a:r>
              <a:rPr lang="en-US" sz="1200" b="0" dirty="0"/>
              <a:t>Using a digital device, take a picture of a troop activity. Send or transfer this image to a device where it can be shared with your counselor.</a:t>
            </a:r>
          </a:p>
          <a:p>
            <a:pPr lvl="1">
              <a:buFont typeface="+mj-lt"/>
              <a:buAutoNum type="alphaLcPeriod"/>
            </a:pPr>
            <a:r>
              <a:rPr lang="en-US" sz="1200" b="0" dirty="0"/>
              <a:t>Make a digital recording of your voice, transfer the file to a different device, and have your counselor play back the recording.</a:t>
            </a:r>
          </a:p>
          <a:p>
            <a:pPr lvl="1">
              <a:buFont typeface="+mj-lt"/>
              <a:buAutoNum type="alphaLcPeriod"/>
            </a:pPr>
            <a:r>
              <a:rPr lang="en-US" sz="1200" b="0" dirty="0"/>
              <a:t>Create a blog and use it as an online journal of your Scouting activities, including group discussions and meetings, campouts, and other events. Include at least five entries and two photographs or illustrations. Share your blog with your counselor. You need not post the blog to the </a:t>
            </a:r>
            <a:r>
              <a:rPr lang="en-US" sz="1200" b="0" dirty="0" err="1"/>
              <a:t>Iinternet</a:t>
            </a:r>
            <a:r>
              <a:rPr lang="en-US" sz="1200" b="0" dirty="0"/>
              <a:t>; however, if you choose to go live with your blog, you must first share it with your parents AND counselor AND get their approval.</a:t>
            </a:r>
          </a:p>
          <a:p>
            <a:pPr lvl="1">
              <a:buFont typeface="+mj-lt"/>
              <a:buAutoNum type="alphaLcPeriod"/>
            </a:pPr>
            <a:r>
              <a:rPr lang="en-US" sz="1200" b="0" dirty="0"/>
              <a:t>Create a web page for your troop, patrol, school, or place of worship. Include at least three articles and two photographs or illustrations. Include at least one link to a website of interest to your audience. You need not post the page to the internet; however, if you decide to do so, you must first share the web page with your parents AND counselor AND get their approval</a:t>
            </a:r>
            <a:r>
              <a:rPr lang="en-US" sz="1200" b="0" dirty="0" smtClean="0"/>
              <a:t>.</a:t>
            </a:r>
            <a:endParaRPr lang="en-US" sz="1200" b="0"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extLst>
      <p:ext uri="{BB962C8B-B14F-4D97-AF65-F5344CB8AC3E}">
        <p14:creationId xmlns:p14="http://schemas.microsoft.com/office/powerpoint/2010/main" val="2800881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4</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Explain what a program or software application or "app" is and how it is created.</a:t>
            </a:r>
          </a:p>
          <a:p>
            <a:pPr lvl="1">
              <a:buFont typeface="+mj-lt"/>
              <a:buAutoNum type="alphaLcPeriod"/>
            </a:pPr>
            <a:r>
              <a:rPr lang="en-US" sz="1200" b="0" dirty="0"/>
              <a:t>Name four software programs or mobile apps you or your family use, and explain how each one helps you.</a:t>
            </a:r>
          </a:p>
          <a:p>
            <a:pPr lvl="1">
              <a:buFont typeface="+mj-lt"/>
              <a:buAutoNum type="alphaLcPeriod"/>
            </a:pPr>
            <a:r>
              <a:rPr lang="en-US" sz="1200" b="0" dirty="0"/>
              <a:t>Describe what malware is, and explain how to protect your digital devices and the information stored on them.</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830806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a:t>
            </a:r>
            <a:endParaRPr lang="en-US" dirty="0"/>
          </a:p>
        </p:txBody>
      </p:sp>
      <p:sp>
        <p:nvSpPr>
          <p:cNvPr id="3" name="Content Placeholder 2"/>
          <p:cNvSpPr>
            <a:spLocks noGrp="1"/>
          </p:cNvSpPr>
          <p:nvPr>
            <p:ph idx="1"/>
          </p:nvPr>
        </p:nvSpPr>
        <p:spPr>
          <a:xfrm>
            <a:off x="467544" y="1557338"/>
            <a:ext cx="5040560" cy="4967287"/>
          </a:xfrm>
        </p:spPr>
        <p:txBody>
          <a:bodyPr/>
          <a:lstStyle/>
          <a:p>
            <a:pPr eaLnBrk="0" hangingPunct="0">
              <a:spcBef>
                <a:spcPct val="0"/>
              </a:spcBef>
            </a:pPr>
            <a:r>
              <a:rPr lang="en-US" altLang="en-US" sz="1800" dirty="0">
                <a:latin typeface="Arial" panose="020B0604020202020204" pitchFamily="34" charset="0"/>
              </a:rPr>
              <a:t>A </a:t>
            </a:r>
            <a:r>
              <a:rPr lang="en-US" altLang="en-US" sz="1800" dirty="0" smtClean="0">
                <a:latin typeface="Arial" panose="020B0604020202020204" pitchFamily="34" charset="0"/>
              </a:rPr>
              <a:t>program or software application </a:t>
            </a:r>
            <a:r>
              <a:rPr lang="en-US" altLang="en-US" sz="1800" dirty="0">
                <a:latin typeface="Arial" panose="020B0604020202020204" pitchFamily="34" charset="0"/>
              </a:rPr>
              <a:t>is a group or set of instructions that are stored in memory and are acted upon, in sequence, by the device’s central processing unit (CPU</a:t>
            </a:r>
            <a:r>
              <a:rPr lang="en-US" altLang="en-US" sz="1800" dirty="0" smtClean="0">
                <a:latin typeface="Arial" panose="020B0604020202020204" pitchFamily="34" charset="0"/>
              </a:rPr>
              <a:t>) to complete a task. </a:t>
            </a:r>
          </a:p>
          <a:p>
            <a:pPr lvl="1"/>
            <a:r>
              <a:rPr lang="en-US" altLang="en-US" sz="1600" b="0" dirty="0" smtClean="0">
                <a:latin typeface="Arial" panose="020B0604020202020204" pitchFamily="34" charset="0"/>
              </a:rPr>
              <a:t>Examples include: </a:t>
            </a:r>
            <a:r>
              <a:rPr lang="en-US" sz="1600" b="0" dirty="0"/>
              <a:t>Word </a:t>
            </a:r>
            <a:r>
              <a:rPr lang="en-US" sz="1600" b="0" dirty="0" smtClean="0"/>
              <a:t>Processing, Games, Utilities </a:t>
            </a:r>
            <a:r>
              <a:rPr lang="en-US" sz="1600" b="0" dirty="0"/>
              <a:t>(calendar, calculator</a:t>
            </a:r>
            <a:r>
              <a:rPr lang="en-US" sz="1600" b="0" dirty="0" smtClean="0"/>
              <a:t>), Photo/Video Editor</a:t>
            </a:r>
            <a:endParaRPr lang="en-US" altLang="en-US" sz="1400" dirty="0" smtClean="0">
              <a:latin typeface="Arial" panose="020B0604020202020204" pitchFamily="34" charset="0"/>
            </a:endParaRPr>
          </a:p>
          <a:p>
            <a:pPr eaLnBrk="0" hangingPunct="0">
              <a:spcBef>
                <a:spcPct val="0"/>
              </a:spcBef>
            </a:pPr>
            <a:r>
              <a:rPr lang="en-US" altLang="en-US" sz="1800" dirty="0" smtClean="0">
                <a:latin typeface="Arial" panose="020B0604020202020204" pitchFamily="34" charset="0"/>
              </a:rPr>
              <a:t>In </a:t>
            </a:r>
            <a:r>
              <a:rPr lang="en-US" altLang="en-US" sz="1800" dirty="0">
                <a:latin typeface="Arial" panose="020B0604020202020204" pitchFamily="34" charset="0"/>
              </a:rPr>
              <a:t>the course of executing program instructions, the CPU will communicate or share data with random access memory (RAM), graphical display, sound device, and any other device that is available and the program was written to </a:t>
            </a:r>
            <a:r>
              <a:rPr lang="en-US" altLang="en-US" sz="1800" dirty="0" smtClean="0">
                <a:latin typeface="Arial" panose="020B0604020202020204" pitchFamily="34" charset="0"/>
              </a:rPr>
              <a:t>access.</a:t>
            </a:r>
          </a:p>
          <a:p>
            <a:pPr marL="0" indent="0">
              <a:buNone/>
            </a:pPr>
            <a:endParaRPr lang="en-US" sz="1800" dirty="0"/>
          </a:p>
          <a:p>
            <a:pPr eaLnBrk="0" hangingPunct="0">
              <a:spcBef>
                <a:spcPct val="0"/>
              </a:spcBef>
            </a:pPr>
            <a:endParaRPr lang="en-US" altLang="en-US" sz="1800" b="0" dirty="0">
              <a:latin typeface="Arial" panose="020B0604020202020204" pitchFamily="34" charset="0"/>
            </a:endParaRPr>
          </a:p>
          <a:p>
            <a:pPr marL="0" lvl="0" indent="0" eaLnBrk="0" hangingPunct="0">
              <a:spcBef>
                <a:spcPct val="0"/>
              </a:spcBef>
              <a:buNone/>
            </a:pPr>
            <a:endParaRPr lang="en-US" altLang="en-US" sz="1800" dirty="0">
              <a:latin typeface="Arial" panose="020B0604020202020204" pitchFamily="34" charset="0"/>
            </a:endParaRPr>
          </a:p>
          <a:p>
            <a:endParaRPr lang="en-US" sz="1800" dirty="0"/>
          </a:p>
        </p:txBody>
      </p:sp>
      <p:grpSp>
        <p:nvGrpSpPr>
          <p:cNvPr id="9" name="Group 8"/>
          <p:cNvGrpSpPr/>
          <p:nvPr/>
        </p:nvGrpSpPr>
        <p:grpSpPr>
          <a:xfrm>
            <a:off x="5868144" y="1557338"/>
            <a:ext cx="2928736" cy="4951467"/>
            <a:chOff x="5674898" y="1444718"/>
            <a:chExt cx="2928736" cy="495146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4898" y="1444718"/>
              <a:ext cx="2918616" cy="16431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898" y="3186055"/>
              <a:ext cx="2918616" cy="157970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5018" y="4863912"/>
              <a:ext cx="2918616" cy="1532273"/>
            </a:xfrm>
            <a:prstGeom prst="rect">
              <a:avLst/>
            </a:prstGeom>
          </p:spPr>
        </p:pic>
      </p:grpSp>
    </p:spTree>
    <p:extLst>
      <p:ext uri="{BB962C8B-B14F-4D97-AF65-F5344CB8AC3E}">
        <p14:creationId xmlns:p14="http://schemas.microsoft.com/office/powerpoint/2010/main" val="2986757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a:t>
            </a:r>
            <a:endParaRPr lang="en-US" dirty="0"/>
          </a:p>
        </p:txBody>
      </p:sp>
      <p:sp>
        <p:nvSpPr>
          <p:cNvPr id="3" name="Content Placeholder 2"/>
          <p:cNvSpPr>
            <a:spLocks noGrp="1"/>
          </p:cNvSpPr>
          <p:nvPr>
            <p:ph sz="half" idx="1"/>
          </p:nvPr>
        </p:nvSpPr>
        <p:spPr>
          <a:xfrm>
            <a:off x="467544" y="1557338"/>
            <a:ext cx="4315594" cy="4967287"/>
          </a:xfrm>
        </p:spPr>
        <p:txBody>
          <a:bodyPr/>
          <a:lstStyle/>
          <a:p>
            <a:pPr eaLnBrk="0" hangingPunct="0">
              <a:spcBef>
                <a:spcPct val="0"/>
              </a:spcBef>
            </a:pPr>
            <a:r>
              <a:rPr lang="en-US" altLang="en-US" sz="1800" b="0" dirty="0" smtClean="0">
                <a:latin typeface="Arial" panose="020B0604020202020204" pitchFamily="34" charset="0"/>
              </a:rPr>
              <a:t>Software </a:t>
            </a:r>
            <a:r>
              <a:rPr lang="en-US" altLang="en-US" sz="1800" b="0" dirty="0">
                <a:latin typeface="Arial" panose="020B0604020202020204" pitchFamily="34" charset="0"/>
              </a:rPr>
              <a:t>applications or programs are </a:t>
            </a:r>
            <a:r>
              <a:rPr lang="en-US" altLang="en-US" sz="1800" b="0" dirty="0" smtClean="0">
                <a:latin typeface="Arial" panose="020B0604020202020204" pitchFamily="34" charset="0"/>
              </a:rPr>
              <a:t>created by developers and written </a:t>
            </a:r>
            <a:r>
              <a:rPr lang="en-US" altLang="en-US" sz="1800" b="0" dirty="0">
                <a:latin typeface="Arial" panose="020B0604020202020204" pitchFamily="34" charset="0"/>
              </a:rPr>
              <a:t>in one of a number of different computer languages. </a:t>
            </a:r>
            <a:endParaRPr lang="en-US" altLang="en-US" sz="1800" b="0" dirty="0" smtClean="0">
              <a:latin typeface="Arial" panose="020B0604020202020204" pitchFamily="34" charset="0"/>
            </a:endParaRPr>
          </a:p>
          <a:p>
            <a:pPr lvl="1" eaLnBrk="0" hangingPunct="0">
              <a:spcBef>
                <a:spcPct val="0"/>
              </a:spcBef>
            </a:pPr>
            <a:r>
              <a:rPr lang="en-US" sz="1600" b="0" dirty="0" smtClean="0"/>
              <a:t>Examples </a:t>
            </a:r>
            <a:r>
              <a:rPr lang="en-US" sz="1600" b="0" dirty="0"/>
              <a:t>of coding or programming languages are:</a:t>
            </a:r>
          </a:p>
          <a:p>
            <a:pPr marL="0" indent="0">
              <a:buNone/>
            </a:pPr>
            <a:endParaRPr lang="en-US" sz="1800" dirty="0"/>
          </a:p>
          <a:p>
            <a:pPr eaLnBrk="0" hangingPunct="0">
              <a:spcBef>
                <a:spcPct val="0"/>
              </a:spcBef>
            </a:pPr>
            <a:endParaRPr lang="en-US" altLang="en-US" sz="1800" b="0" dirty="0">
              <a:latin typeface="Arial" panose="020B0604020202020204" pitchFamily="34" charset="0"/>
            </a:endParaRPr>
          </a:p>
          <a:p>
            <a:pPr marL="0" lvl="0" indent="0" eaLnBrk="0" hangingPunct="0">
              <a:spcBef>
                <a:spcPct val="0"/>
              </a:spcBef>
              <a:buNone/>
            </a:pPr>
            <a:endParaRPr lang="en-US" altLang="en-US" sz="1800" dirty="0">
              <a:latin typeface="Arial" panose="020B0604020202020204" pitchFamily="34" charset="0"/>
            </a:endParaRPr>
          </a:p>
          <a:p>
            <a:endParaRPr lang="en-US" sz="1800" dirty="0"/>
          </a:p>
        </p:txBody>
      </p:sp>
      <p:pic>
        <p:nvPicPr>
          <p:cNvPr id="5" name="Content Placeholder 4"/>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004048" y="1557338"/>
            <a:ext cx="3769089" cy="2591742"/>
          </a:xfrm>
          <a:prstGeom prst="rect">
            <a:avLst/>
          </a:prstGeom>
        </p:spPr>
      </p:pic>
    </p:spTree>
    <p:extLst>
      <p:ext uri="{BB962C8B-B14F-4D97-AF65-F5344CB8AC3E}">
        <p14:creationId xmlns:p14="http://schemas.microsoft.com/office/powerpoint/2010/main" val="3982972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4</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what a program or software application or "app" is and how it is created.</a:t>
            </a:r>
          </a:p>
          <a:p>
            <a:pPr lvl="1">
              <a:buFont typeface="+mj-lt"/>
              <a:buAutoNum type="alphaLcPeriod"/>
            </a:pPr>
            <a:r>
              <a:rPr lang="en-US" sz="1200" b="0" dirty="0">
                <a:solidFill>
                  <a:srgbClr val="C00000"/>
                </a:solidFill>
              </a:rPr>
              <a:t>Name four software programs or mobile apps you or your family use, and explain how each one helps you.</a:t>
            </a:r>
          </a:p>
          <a:p>
            <a:pPr lvl="1">
              <a:buFont typeface="+mj-lt"/>
              <a:buAutoNum type="alphaLcPeriod"/>
            </a:pPr>
            <a:r>
              <a:rPr lang="en-US" sz="1200" b="0" dirty="0"/>
              <a:t>Describe what malware is, and explain how to protect your digital devices and the information stored on them.</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435496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Software Programs and Mobile Apps</a:t>
            </a:r>
            <a:endParaRPr lang="en-US" dirty="0"/>
          </a:p>
        </p:txBody>
      </p:sp>
      <p:sp>
        <p:nvSpPr>
          <p:cNvPr id="5" name="Content Placeholder 4"/>
          <p:cNvSpPr>
            <a:spLocks noGrp="1"/>
          </p:cNvSpPr>
          <p:nvPr>
            <p:ph sz="half" idx="1"/>
          </p:nvPr>
        </p:nvSpPr>
        <p:spPr>
          <a:xfrm>
            <a:off x="323528" y="1700809"/>
            <a:ext cx="6264696" cy="2736304"/>
          </a:xfrm>
        </p:spPr>
        <p:txBody>
          <a:bodyPr/>
          <a:lstStyle/>
          <a:p>
            <a:pPr eaLnBrk="0" hangingPunct="0">
              <a:spcBef>
                <a:spcPct val="0"/>
              </a:spcBef>
            </a:pPr>
            <a:r>
              <a:rPr lang="en-US" altLang="en-US" sz="1800" b="1" dirty="0" smtClean="0">
                <a:latin typeface="Arial" panose="020B0604020202020204" pitchFamily="34" charset="0"/>
              </a:rPr>
              <a:t>Browser:</a:t>
            </a:r>
            <a:r>
              <a:rPr lang="en-US" altLang="en-US" sz="1800" dirty="0" smtClean="0">
                <a:latin typeface="Arial" panose="020B0604020202020204" pitchFamily="34" charset="0"/>
              </a:rPr>
              <a:t> Enables </a:t>
            </a:r>
            <a:r>
              <a:rPr lang="en-US" altLang="en-US" sz="1800" dirty="0">
                <a:latin typeface="Arial" panose="020B0604020202020204" pitchFamily="34" charset="0"/>
              </a:rPr>
              <a:t>you to surf the </a:t>
            </a:r>
            <a:r>
              <a:rPr lang="en-US" altLang="en-US" sz="1800" dirty="0" smtClean="0">
                <a:latin typeface="Arial" panose="020B0604020202020204" pitchFamily="34" charset="0"/>
              </a:rPr>
              <a:t>web.</a:t>
            </a:r>
          </a:p>
          <a:p>
            <a:pPr eaLnBrk="0" hangingPunct="0">
              <a:spcBef>
                <a:spcPct val="0"/>
              </a:spcBef>
            </a:pPr>
            <a:r>
              <a:rPr lang="en-US" altLang="en-US" sz="1800" b="1" dirty="0" smtClean="0">
                <a:latin typeface="Arial" panose="020B0604020202020204" pitchFamily="34" charset="0"/>
              </a:rPr>
              <a:t>Music</a:t>
            </a:r>
            <a:r>
              <a:rPr lang="en-US" altLang="en-US" sz="1800" b="1" dirty="0">
                <a:latin typeface="Arial" panose="020B0604020202020204" pitchFamily="34" charset="0"/>
              </a:rPr>
              <a:t>:</a:t>
            </a:r>
            <a:r>
              <a:rPr lang="en-US" altLang="en-US" sz="1800" b="0" dirty="0" smtClean="0">
                <a:latin typeface="Arial" panose="020B0604020202020204" pitchFamily="34" charset="0"/>
              </a:rPr>
              <a:t> Allows </a:t>
            </a:r>
            <a:r>
              <a:rPr lang="en-US" altLang="en-US" sz="1800" b="0" dirty="0">
                <a:latin typeface="Arial" panose="020B0604020202020204" pitchFamily="34" charset="0"/>
              </a:rPr>
              <a:t>you to listen to your mp3 music files that are stored either on your device or in the </a:t>
            </a:r>
            <a:r>
              <a:rPr lang="en-US" altLang="en-US" sz="1800" b="0" dirty="0" smtClean="0">
                <a:latin typeface="Arial" panose="020B0604020202020204" pitchFamily="34" charset="0"/>
              </a:rPr>
              <a:t>cloud.</a:t>
            </a:r>
          </a:p>
          <a:p>
            <a:pPr eaLnBrk="0" hangingPunct="0">
              <a:spcBef>
                <a:spcPct val="0"/>
              </a:spcBef>
            </a:pPr>
            <a:r>
              <a:rPr lang="en-US" altLang="en-US" sz="1800" b="1" dirty="0" smtClean="0">
                <a:latin typeface="Arial" panose="020B0604020202020204" pitchFamily="34" charset="0"/>
              </a:rPr>
              <a:t>E-mail</a:t>
            </a:r>
            <a:r>
              <a:rPr lang="en-US" altLang="en-US" sz="1800" b="1" dirty="0">
                <a:latin typeface="Arial" panose="020B0604020202020204" pitchFamily="34" charset="0"/>
              </a:rPr>
              <a:t>:</a:t>
            </a:r>
            <a:r>
              <a:rPr lang="en-US" altLang="en-US" sz="1800" b="0" dirty="0" smtClean="0">
                <a:latin typeface="Arial" panose="020B0604020202020204" pitchFamily="34" charset="0"/>
              </a:rPr>
              <a:t> Allows </a:t>
            </a:r>
            <a:r>
              <a:rPr lang="en-US" altLang="en-US" sz="1800" b="0" dirty="0">
                <a:latin typeface="Arial" panose="020B0604020202020204" pitchFamily="34" charset="0"/>
              </a:rPr>
              <a:t>your to communicate with other people that have your email address and that you have their email </a:t>
            </a:r>
            <a:r>
              <a:rPr lang="en-US" altLang="en-US" sz="1800" b="0" dirty="0" smtClean="0">
                <a:latin typeface="Arial" panose="020B0604020202020204" pitchFamily="34" charset="0"/>
              </a:rPr>
              <a:t>address (internet </a:t>
            </a:r>
            <a:r>
              <a:rPr lang="en-US" altLang="en-US" sz="1800" b="0" dirty="0">
                <a:latin typeface="Arial" panose="020B0604020202020204" pitchFamily="34" charset="0"/>
              </a:rPr>
              <a:t>connection is typically </a:t>
            </a:r>
            <a:r>
              <a:rPr lang="en-US" altLang="en-US" sz="1800" b="0" dirty="0" smtClean="0">
                <a:latin typeface="Arial" panose="020B0604020202020204" pitchFamily="34" charset="0"/>
              </a:rPr>
              <a:t>required).</a:t>
            </a:r>
          </a:p>
          <a:p>
            <a:pPr eaLnBrk="0" hangingPunct="0">
              <a:spcBef>
                <a:spcPct val="0"/>
              </a:spcBef>
            </a:pPr>
            <a:r>
              <a:rPr lang="en-US" altLang="en-US" sz="1800" b="1" dirty="0" smtClean="0">
                <a:latin typeface="Arial" panose="020B0604020202020204" pitchFamily="34" charset="0"/>
              </a:rPr>
              <a:t>Phone: </a:t>
            </a:r>
            <a:r>
              <a:rPr lang="en-US" altLang="en-US" sz="1800" b="0" dirty="0" smtClean="0">
                <a:latin typeface="Arial" panose="020B0604020202020204" pitchFamily="34" charset="0"/>
              </a:rPr>
              <a:t>Allows </a:t>
            </a:r>
            <a:r>
              <a:rPr lang="en-US" altLang="en-US" sz="1800" b="0" dirty="0">
                <a:latin typeface="Arial" panose="020B0604020202020204" pitchFamily="34" charset="0"/>
              </a:rPr>
              <a:t>you to make voice calls and </a:t>
            </a:r>
            <a:r>
              <a:rPr lang="en-US" altLang="en-US" sz="1800" b="0" dirty="0" smtClean="0">
                <a:latin typeface="Arial" panose="020B0604020202020204" pitchFamily="34" charset="0"/>
              </a:rPr>
              <a:t>send </a:t>
            </a:r>
            <a:r>
              <a:rPr lang="en-US" altLang="en-US" sz="1800" b="0" dirty="0">
                <a:latin typeface="Arial" panose="020B0604020202020204" pitchFamily="34" charset="0"/>
              </a:rPr>
              <a:t>text messages to other people </a:t>
            </a:r>
            <a:r>
              <a:rPr lang="en-US" altLang="en-US" sz="1800" b="0" dirty="0" smtClean="0">
                <a:latin typeface="Arial" panose="020B0604020202020204" pitchFamily="34" charset="0"/>
              </a:rPr>
              <a:t>whose phone number you have.</a:t>
            </a:r>
            <a:endParaRPr lang="en-US" altLang="en-US" sz="1800" b="0" dirty="0">
              <a:latin typeface="Arial" panose="020B0604020202020204" pitchFamily="34" charset="0"/>
            </a:endParaRPr>
          </a:p>
          <a:p>
            <a:pPr marL="0" lvl="0" indent="0" eaLnBrk="0" hangingPunct="0">
              <a:spcBef>
                <a:spcPct val="0"/>
              </a:spcBef>
              <a:buNone/>
            </a:pPr>
            <a:endParaRPr lang="en-US" altLang="en-US" sz="1800" dirty="0">
              <a:latin typeface="Arial" panose="020B0604020202020204" pitchFamily="34" charset="0"/>
            </a:endParaRPr>
          </a:p>
          <a:p>
            <a:endParaRPr lang="en-US" sz="1800"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00974" y="4721613"/>
            <a:ext cx="2016224" cy="2016224"/>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625" y="4721613"/>
            <a:ext cx="3378938" cy="13079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515" y="4721613"/>
            <a:ext cx="2843808" cy="15166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8750" y="1196752"/>
            <a:ext cx="1928813" cy="3429000"/>
          </a:xfrm>
          <a:prstGeom prst="rect">
            <a:avLst/>
          </a:prstGeom>
        </p:spPr>
      </p:pic>
    </p:spTree>
    <p:extLst>
      <p:ext uri="{BB962C8B-B14F-4D97-AF65-F5344CB8AC3E}">
        <p14:creationId xmlns:p14="http://schemas.microsoft.com/office/powerpoint/2010/main" val="2559697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4</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what a program or software application or "app" is and how it is created.</a:t>
            </a:r>
          </a:p>
          <a:p>
            <a:pPr lvl="1">
              <a:buFont typeface="+mj-lt"/>
              <a:buAutoNum type="alphaLcPeriod"/>
            </a:pPr>
            <a:r>
              <a:rPr lang="en-US" sz="1200" b="0" dirty="0"/>
              <a:t>Name four software programs or mobile apps you or your family use, and explain how each one helps you.</a:t>
            </a:r>
          </a:p>
          <a:p>
            <a:pPr lvl="1">
              <a:buFont typeface="+mj-lt"/>
              <a:buAutoNum type="alphaLcPeriod"/>
            </a:pPr>
            <a:r>
              <a:rPr lang="en-US" sz="1200" b="0" dirty="0">
                <a:solidFill>
                  <a:srgbClr val="C00000"/>
                </a:solidFill>
              </a:rPr>
              <a:t>Describe what malware is, and explain how to protect your digital devices and the information stored on them.</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687330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Malware?</a:t>
            </a:r>
            <a:endParaRPr lang="en-US" dirty="0"/>
          </a:p>
        </p:txBody>
      </p:sp>
      <p:pic>
        <p:nvPicPr>
          <p:cNvPr id="11" name="Content Placeholder 10"/>
          <p:cNvPicPr>
            <a:picLocks noGrp="1" noChangeAspect="1"/>
          </p:cNvPicPr>
          <p:nvPr>
            <p:ph idx="1"/>
          </p:nvPr>
        </p:nvPicPr>
        <p:blipFill rotWithShape="1">
          <a:blip r:embed="rId2">
            <a:extLst>
              <a:ext uri="{28A0092B-C50C-407E-A947-70E740481C1C}">
                <a14:useLocalDpi xmlns:a14="http://schemas.microsoft.com/office/drawing/2010/main" val="0"/>
              </a:ext>
            </a:extLst>
          </a:blip>
          <a:srcRect b="1839"/>
          <a:stretch/>
        </p:blipFill>
        <p:spPr>
          <a:xfrm>
            <a:off x="1187624" y="1628800"/>
            <a:ext cx="6858000" cy="4824536"/>
          </a:xfrm>
          <a:prstGeom prst="rect">
            <a:avLst/>
          </a:prstGeom>
        </p:spPr>
      </p:pic>
    </p:spTree>
    <p:extLst>
      <p:ext uri="{BB962C8B-B14F-4D97-AF65-F5344CB8AC3E}">
        <p14:creationId xmlns:p14="http://schemas.microsoft.com/office/powerpoint/2010/main" val="445009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Malware Protection</a:t>
            </a:r>
            <a:endParaRPr lang="en-US" dirty="0"/>
          </a:p>
        </p:txBody>
      </p:sp>
      <p:sp>
        <p:nvSpPr>
          <p:cNvPr id="3" name="Content Placeholder 2"/>
          <p:cNvSpPr>
            <a:spLocks noGrp="1"/>
          </p:cNvSpPr>
          <p:nvPr>
            <p:ph sz="half" idx="1"/>
          </p:nvPr>
        </p:nvSpPr>
        <p:spPr>
          <a:xfrm>
            <a:off x="179512" y="1557339"/>
            <a:ext cx="5904656" cy="2519734"/>
          </a:xfrm>
        </p:spPr>
        <p:txBody>
          <a:bodyPr/>
          <a:lstStyle/>
          <a:p>
            <a:pPr marL="0" indent="0">
              <a:buNone/>
            </a:pPr>
            <a:r>
              <a:rPr lang="en-US" sz="1800" b="1" dirty="0"/>
              <a:t>Protect your devices</a:t>
            </a:r>
            <a:endParaRPr lang="en-US" sz="1800" dirty="0"/>
          </a:p>
          <a:p>
            <a:r>
              <a:rPr lang="en-US" sz="1400" dirty="0"/>
              <a:t>Keep your operating system and applications updated. </a:t>
            </a:r>
            <a:endParaRPr lang="en-US" sz="1400" dirty="0" smtClean="0"/>
          </a:p>
          <a:p>
            <a:r>
              <a:rPr lang="en-US" sz="1400" dirty="0" smtClean="0"/>
              <a:t>Never </a:t>
            </a:r>
            <a:r>
              <a:rPr lang="en-US" sz="1400" dirty="0"/>
              <a:t>click on a link in a popup. Simply close the </a:t>
            </a:r>
            <a:r>
              <a:rPr lang="en-US" sz="1400" dirty="0" smtClean="0"/>
              <a:t>message.</a:t>
            </a:r>
            <a:endParaRPr lang="en-US" sz="1400" dirty="0"/>
          </a:p>
          <a:p>
            <a:r>
              <a:rPr lang="en-US" sz="1400" dirty="0"/>
              <a:t>Limit the number of apps on your devices</a:t>
            </a:r>
            <a:r>
              <a:rPr lang="en-US" sz="1400" dirty="0" smtClean="0"/>
              <a:t>. If </a:t>
            </a:r>
            <a:r>
              <a:rPr lang="en-US" sz="1400" dirty="0"/>
              <a:t>you no longer use an app, uninstall it. </a:t>
            </a:r>
          </a:p>
          <a:p>
            <a:r>
              <a:rPr lang="en-US" sz="1400" dirty="0"/>
              <a:t>Use </a:t>
            </a:r>
            <a:r>
              <a:rPr lang="en-US" sz="1400" dirty="0" smtClean="0"/>
              <a:t>security software.</a:t>
            </a:r>
            <a:endParaRPr lang="en-US" sz="1400" dirty="0"/>
          </a:p>
          <a:p>
            <a:r>
              <a:rPr lang="en-US" sz="1400" dirty="0"/>
              <a:t>Don’t lend out your phone or leave your devices unattended </a:t>
            </a:r>
            <a:r>
              <a:rPr lang="en-US" sz="1400" dirty="0" smtClean="0"/>
              <a:t>.</a:t>
            </a:r>
            <a:endParaRPr lang="en-US" sz="1400" dirty="0"/>
          </a:p>
        </p:txBody>
      </p:sp>
      <p:sp>
        <p:nvSpPr>
          <p:cNvPr id="5" name="Content Placeholder 4"/>
          <p:cNvSpPr>
            <a:spLocks noGrp="1"/>
          </p:cNvSpPr>
          <p:nvPr>
            <p:ph sz="half" idx="2"/>
          </p:nvPr>
        </p:nvSpPr>
        <p:spPr>
          <a:xfrm>
            <a:off x="179512" y="3429000"/>
            <a:ext cx="8856984" cy="3279550"/>
          </a:xfrm>
        </p:spPr>
        <p:txBody>
          <a:bodyPr/>
          <a:lstStyle/>
          <a:p>
            <a:pPr marL="0" indent="0">
              <a:buNone/>
            </a:pPr>
            <a:r>
              <a:rPr lang="en-US" sz="1800" b="1" dirty="0"/>
              <a:t>Be careful online</a:t>
            </a:r>
            <a:endParaRPr lang="en-US" sz="1800" dirty="0"/>
          </a:p>
          <a:p>
            <a:r>
              <a:rPr lang="en-US" sz="1400" dirty="0"/>
              <a:t>Avoid clicking on unknown links.  </a:t>
            </a:r>
          </a:p>
          <a:p>
            <a:r>
              <a:rPr lang="en-US" sz="1400" dirty="0"/>
              <a:t>Be selective about which sites you visit and avoid risky websites (i.e. those offering free screensavers.)</a:t>
            </a:r>
          </a:p>
          <a:p>
            <a:r>
              <a:rPr lang="en-US" sz="1400" dirty="0"/>
              <a:t>Beware of emails requesting personal information. </a:t>
            </a:r>
          </a:p>
          <a:p>
            <a:pPr marL="0" indent="0">
              <a:buNone/>
            </a:pPr>
            <a:r>
              <a:rPr lang="en-US" sz="1800" b="1" dirty="0"/>
              <a:t>Pay attention to downloads and other software purchases</a:t>
            </a:r>
            <a:endParaRPr lang="en-US" sz="1800" dirty="0"/>
          </a:p>
          <a:p>
            <a:r>
              <a:rPr lang="en-US" sz="1400" dirty="0"/>
              <a:t>Only purchase security software from a reputable company via their official website or in a retail store.</a:t>
            </a:r>
          </a:p>
          <a:p>
            <a:r>
              <a:rPr lang="en-US" sz="1400" dirty="0"/>
              <a:t>Stick to official app stores. </a:t>
            </a:r>
          </a:p>
          <a:p>
            <a:r>
              <a:rPr lang="en-US" sz="1400" dirty="0"/>
              <a:t>Do not open an email attachment unless you know what it is, even if it came from a friend or someone you know.</a:t>
            </a:r>
          </a:p>
          <a:p>
            <a:pPr marL="0" indent="0">
              <a:buNone/>
            </a:pPr>
            <a:r>
              <a:rPr lang="en-US" sz="1800" b="1" dirty="0"/>
              <a:t>Perform regular checks</a:t>
            </a:r>
            <a:endParaRPr lang="en-US" sz="1800" dirty="0"/>
          </a:p>
          <a:p>
            <a:r>
              <a:rPr lang="en-US" sz="1400" dirty="0"/>
              <a:t>If you are concerned that your device may be infected, run a scan using the security software you have installed on your device.</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340768"/>
            <a:ext cx="2569468" cy="2569468"/>
          </a:xfrm>
          <a:prstGeom prst="rect">
            <a:avLst/>
          </a:prstGeom>
        </p:spPr>
      </p:pic>
    </p:spTree>
    <p:extLst>
      <p:ext uri="{BB962C8B-B14F-4D97-AF65-F5344CB8AC3E}">
        <p14:creationId xmlns:p14="http://schemas.microsoft.com/office/powerpoint/2010/main" val="2257222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5</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Describe how digital devices are connected to the internet.</a:t>
            </a:r>
          </a:p>
          <a:p>
            <a:pPr lvl="1">
              <a:buFont typeface="+mj-lt"/>
              <a:buAutoNum type="alphaLcPeriod"/>
            </a:pPr>
            <a:r>
              <a:rPr lang="en-US" sz="1200" b="0" dirty="0"/>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t>Use a web browser to connect to an HTTPS (secure) website (with your parent's permission). Explain to your counselor how to tell whether the site's security certificate can be trusted, and what it means to use this kind of connection.</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601811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1520" y="1556792"/>
            <a:ext cx="4176464" cy="5040014"/>
          </a:xfrm>
        </p:spPr>
        <p:txBody>
          <a:bodyPr/>
          <a:lstStyle/>
          <a:p>
            <a:r>
              <a:rPr lang="en-US" sz="1800" dirty="0"/>
              <a:t>Digital devices are connected to the internet by several technologies, often at the same time. </a:t>
            </a:r>
            <a:endParaRPr lang="en-US" sz="1800" dirty="0" smtClean="0"/>
          </a:p>
          <a:p>
            <a:r>
              <a:rPr lang="en-US" sz="1800" dirty="0" smtClean="0"/>
              <a:t>Your </a:t>
            </a:r>
            <a:r>
              <a:rPr lang="en-US" sz="1800" dirty="0"/>
              <a:t>families desktop PC, laptop, or tablet may be connected to your home’s wireless network router which, in turn, is connected to your Internet </a:t>
            </a:r>
            <a:r>
              <a:rPr lang="en-US" sz="1800" dirty="0" smtClean="0"/>
              <a:t>Service Provider (ISP) by </a:t>
            </a:r>
            <a:r>
              <a:rPr lang="en-US" sz="1800" dirty="0"/>
              <a:t>cable, fiber, or even satellite. </a:t>
            </a:r>
            <a:endParaRPr lang="en-US" sz="1800" dirty="0" smtClean="0"/>
          </a:p>
          <a:p>
            <a:r>
              <a:rPr lang="en-US" sz="1800" dirty="0" smtClean="0"/>
              <a:t>Your </a:t>
            </a:r>
            <a:r>
              <a:rPr lang="en-US" sz="1800" dirty="0"/>
              <a:t>smart phone maybe connected to the same wireless network as the other digital devices in your home or may be connected to your phone/internet service provider by a </a:t>
            </a:r>
            <a:r>
              <a:rPr lang="en-US" sz="1800" dirty="0" smtClean="0"/>
              <a:t>4G </a:t>
            </a:r>
            <a:r>
              <a:rPr lang="en-US" sz="1800" dirty="0"/>
              <a:t>or </a:t>
            </a:r>
            <a:r>
              <a:rPr lang="en-US" sz="1800" dirty="0" smtClean="0"/>
              <a:t>5G </a:t>
            </a:r>
            <a:r>
              <a:rPr lang="en-US" sz="1800" dirty="0"/>
              <a:t>cellular network. </a:t>
            </a:r>
            <a:endParaRPr lang="en-US" sz="1800" dirty="0" smtClean="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488" y="1628800"/>
            <a:ext cx="4452819" cy="3456384"/>
          </a:xfrm>
          <a:prstGeom prst="rect">
            <a:avLst/>
          </a:prstGeom>
        </p:spPr>
      </p:pic>
    </p:spTree>
    <p:extLst>
      <p:ext uri="{BB962C8B-B14F-4D97-AF65-F5344CB8AC3E}">
        <p14:creationId xmlns:p14="http://schemas.microsoft.com/office/powerpoint/2010/main" val="237508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1908175" y="188913"/>
            <a:ext cx="6911975" cy="719137"/>
          </a:xfrm>
        </p:spPr>
        <p:txBody>
          <a:bodyPr/>
          <a:lstStyle/>
          <a:p>
            <a:r>
              <a:rPr lang="en-US" sz="3200" b="1" dirty="0" smtClean="0">
                <a:solidFill>
                  <a:schemeClr val="tx1"/>
                </a:solidFill>
              </a:rPr>
              <a:t>Digital Technology Requirements</a:t>
            </a:r>
            <a:endParaRPr lang="en-US" sz="3200" b="1" dirty="0">
              <a:solidFill>
                <a:schemeClr val="tx1"/>
              </a:solidFill>
            </a:endParaRPr>
          </a:p>
        </p:txBody>
      </p:sp>
      <p:sp>
        <p:nvSpPr>
          <p:cNvPr id="277507" name="Rectangle 3"/>
          <p:cNvSpPr>
            <a:spLocks noGrp="1" noChangeArrowheads="1"/>
          </p:cNvSpPr>
          <p:nvPr>
            <p:ph type="body" idx="1"/>
          </p:nvPr>
        </p:nvSpPr>
        <p:spPr>
          <a:xfrm>
            <a:off x="1908175" y="982663"/>
            <a:ext cx="6911975" cy="5686425"/>
          </a:xfrm>
        </p:spPr>
        <p:txBody>
          <a:bodyPr/>
          <a:lstStyle/>
          <a:p>
            <a:pPr>
              <a:buFont typeface="+mj-lt"/>
              <a:buAutoNum type="arabicPeriod" startAt="7"/>
            </a:pPr>
            <a:r>
              <a:rPr lang="en-US" sz="1600" dirty="0" smtClean="0"/>
              <a:t>Do </a:t>
            </a:r>
            <a:r>
              <a:rPr lang="en-US" sz="1600" dirty="0"/>
              <a:t>the following: </a:t>
            </a:r>
          </a:p>
          <a:p>
            <a:pPr lvl="1">
              <a:buFont typeface="+mj-lt"/>
              <a:buAutoNum type="alphaLcPeriod"/>
            </a:pPr>
            <a:r>
              <a:rPr lang="en-US" sz="1200" b="0" dirty="0"/>
              <a:t>Explain to your counselor each of these protections and why they exist: copyright, patents, trademarks, trade secrets.</a:t>
            </a:r>
          </a:p>
          <a:p>
            <a:pPr lvl="1">
              <a:buFont typeface="+mj-lt"/>
              <a:buAutoNum type="alphaLcPeriod"/>
            </a:pPr>
            <a:r>
              <a:rPr lang="en-US" sz="1200" b="0" dirty="0"/>
              <a:t>Explain when it is permissible to accept a free copy of a program from a friend.</a:t>
            </a:r>
          </a:p>
          <a:p>
            <a:pPr lvl="1">
              <a:buFont typeface="+mj-lt"/>
              <a:buAutoNum type="alphaLcPeriod"/>
            </a:pPr>
            <a:r>
              <a:rPr lang="en-US" sz="1200" b="0" dirty="0"/>
              <a:t>Discuss with your counselor an article or a news report about a recent legal case involving an intellectual property dispute.</a:t>
            </a:r>
          </a:p>
          <a:p>
            <a:pPr>
              <a:buFont typeface="+mj-lt"/>
              <a:buAutoNum type="arabicPeriod" startAt="7"/>
            </a:pPr>
            <a:r>
              <a:rPr lang="en-US" sz="1600" dirty="0"/>
              <a:t>Do TWO of the following: </a:t>
            </a:r>
          </a:p>
          <a:p>
            <a:pPr lvl="1">
              <a:buFont typeface="+mj-lt"/>
              <a:buAutoNum type="alphaLcPeriod"/>
            </a:pPr>
            <a:r>
              <a:rPr lang="en-US" sz="1200" b="0" dirty="0"/>
              <a:t>Describe why it is important to properly dispose of digital technology. List at least three dangerous chemicals that could be used to create digital devices or used inside a digital device.</a:t>
            </a:r>
          </a:p>
          <a:p>
            <a:pPr lvl="1">
              <a:buFont typeface="+mj-lt"/>
              <a:buAutoNum type="alphaLcPeriod"/>
            </a:pPr>
            <a:r>
              <a:rPr lang="en-US" sz="1200" b="0" dirty="0"/>
              <a:t>Explain to your counselor why it is important to use a certified recycler of digital technology hardware or devices</a:t>
            </a:r>
            <a:r>
              <a:rPr lang="en-US" sz="1200" b="0" dirty="0" smtClean="0"/>
              <a:t>.</a:t>
            </a:r>
          </a:p>
          <a:p>
            <a:pPr lvl="1">
              <a:buFont typeface="+mj-lt"/>
              <a:buAutoNum type="alphaLcPeriod"/>
            </a:pPr>
            <a:r>
              <a:rPr lang="en-US" sz="1200" b="0" dirty="0" smtClean="0"/>
              <a:t>Do </a:t>
            </a:r>
            <a:r>
              <a:rPr lang="en-US" sz="1200" b="0" dirty="0"/>
              <a:t>an </a:t>
            </a:r>
            <a:r>
              <a:rPr lang="en-US" sz="1200" b="0" dirty="0" smtClean="0"/>
              <a:t>internet </a:t>
            </a:r>
            <a:r>
              <a:rPr lang="en-US" sz="1200" b="0" dirty="0"/>
              <a:t>search for an organization that collects discarded digital technology hardware or devices for repurposing or recycling. Find out what happens to that waste. Share with your counselor what you found.</a:t>
            </a:r>
          </a:p>
          <a:p>
            <a:pPr lvl="1">
              <a:buFont typeface="+mj-lt"/>
              <a:buAutoNum type="alphaLcPeriod"/>
            </a:pPr>
            <a:r>
              <a:rPr lang="en-US" sz="1200" b="0" dirty="0"/>
              <a:t>Visit a recycling center that disposes of digital technology hardware or devices. Find out what happens to that waste. Share what you learned with your counselor.</a:t>
            </a:r>
          </a:p>
          <a:p>
            <a:pPr lvl="1">
              <a:buFont typeface="+mj-lt"/>
              <a:buAutoNum type="alphaLcPeriod"/>
            </a:pPr>
            <a:r>
              <a:rPr lang="en-US" sz="1200" b="0" dirty="0"/>
              <a:t>Find a battery recycling center near you and find out what it does to recycle batteries. Share what you have learned with your counselor about the proper methods for recycling batteries.</a:t>
            </a:r>
          </a:p>
          <a:p>
            <a:pPr>
              <a:buFont typeface="+mj-lt"/>
              <a:buAutoNum type="arabicPeriod" startAt="7"/>
            </a:pPr>
            <a:r>
              <a:rPr lang="en-US" sz="1600" dirty="0"/>
              <a:t>Do ONE of the following: </a:t>
            </a:r>
          </a:p>
          <a:p>
            <a:pPr lvl="1">
              <a:buFont typeface="+mj-lt"/>
              <a:buAutoNum type="alphaLcPeriod"/>
            </a:pPr>
            <a:r>
              <a:rPr lang="en-US" sz="1200" b="0" dirty="0"/>
              <a:t>Identify three career opportunities that involve digital technology. Pick one and investigate the education, training, </a:t>
            </a:r>
            <a:r>
              <a:rPr lang="en-US" sz="1200" b="0" dirty="0" smtClean="0"/>
              <a:t>and experience </a:t>
            </a:r>
            <a:r>
              <a:rPr lang="en-US" sz="1200" b="0" dirty="0"/>
              <a:t>required for this profession. Discuss this with your counselor, and explain why this profession might interest you</a:t>
            </a:r>
            <a:r>
              <a:rPr lang="en-US" sz="1200" b="0" dirty="0" smtClean="0"/>
              <a:t>.</a:t>
            </a:r>
          </a:p>
          <a:p>
            <a:pPr lvl="1">
              <a:buFont typeface="+mj-lt"/>
              <a:buAutoNum type="alphaLcPeriod"/>
            </a:pPr>
            <a:r>
              <a:rPr lang="en-US" sz="1200" b="0" dirty="0" smtClean="0"/>
              <a:t>Visit </a:t>
            </a:r>
            <a:r>
              <a:rPr lang="en-US" sz="1200" b="0" dirty="0"/>
              <a:t>a business or an industrial facility that uses digital technology. Describe four ways digital technology is being used there. Share what you learned with your counselor.</a:t>
            </a: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116632"/>
            <a:ext cx="1008112" cy="1042388"/>
          </a:xfrm>
          <a:prstGeom prst="rect">
            <a:avLst/>
          </a:prstGeom>
        </p:spPr>
      </p:pic>
    </p:spTree>
    <p:extLst>
      <p:ext uri="{BB962C8B-B14F-4D97-AF65-F5344CB8AC3E}">
        <p14:creationId xmlns:p14="http://schemas.microsoft.com/office/powerpoint/2010/main" val="1901198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5</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Describe how digital devices are connected to the internet.</a:t>
            </a:r>
          </a:p>
          <a:p>
            <a:pPr lvl="1">
              <a:buFont typeface="+mj-lt"/>
              <a:buAutoNum type="alphaLcPeriod"/>
            </a:pPr>
            <a:r>
              <a:rPr lang="en-US" sz="1200" b="0" dirty="0">
                <a:solidFill>
                  <a:srgbClr val="C00000"/>
                </a:solidFill>
              </a:rPr>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t>Use a web browser to connect to an HTTPS (secure) website (with your parent's permission). Explain to your counselor how to tell whether the site's security certificate can be trusted, and what it means to use this kind of connection.</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9788945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Internet Search Engines</a:t>
            </a:r>
            <a:endParaRPr lang="en-US" dirty="0"/>
          </a:p>
        </p:txBody>
      </p:sp>
      <p:sp>
        <p:nvSpPr>
          <p:cNvPr id="3" name="Content Placeholder 2"/>
          <p:cNvSpPr>
            <a:spLocks noGrp="1"/>
          </p:cNvSpPr>
          <p:nvPr>
            <p:ph idx="1"/>
          </p:nvPr>
        </p:nvSpPr>
        <p:spPr>
          <a:xfrm>
            <a:off x="251520" y="1557338"/>
            <a:ext cx="4680520" cy="4967287"/>
          </a:xfrm>
        </p:spPr>
        <p:txBody>
          <a:bodyPr/>
          <a:lstStyle/>
          <a:p>
            <a:r>
              <a:rPr lang="en-US" sz="1800" dirty="0"/>
              <a:t>A search engine is a software system that is designed to carry out web searches. </a:t>
            </a:r>
            <a:endParaRPr lang="en-US" sz="1800" dirty="0" smtClean="0"/>
          </a:p>
          <a:p>
            <a:r>
              <a:rPr lang="en-US" sz="1800" dirty="0" smtClean="0"/>
              <a:t>They </a:t>
            </a:r>
            <a:r>
              <a:rPr lang="en-US" sz="1800" dirty="0"/>
              <a:t>search the World Wide Web in a systematic way for particular information specified in a textual web search query</a:t>
            </a:r>
            <a:r>
              <a:rPr lang="en-US" sz="1800" dirty="0" smtClean="0"/>
              <a:t>.</a:t>
            </a:r>
          </a:p>
          <a:p>
            <a:r>
              <a:rPr lang="en-US" sz="1800" dirty="0" smtClean="0"/>
              <a:t>Click on one of the logos to the right to access the most popular search engines in the U.S.</a:t>
            </a:r>
          </a:p>
          <a:p>
            <a:r>
              <a:rPr lang="en-US" sz="1800" dirty="0" smtClean="0"/>
              <a:t>Find </a:t>
            </a:r>
            <a:r>
              <a:rPr lang="en-US" sz="1800" dirty="0"/>
              <a:t>ideas from at least three different websites about how to conduct a troop court of honor or campfire program.</a:t>
            </a:r>
          </a:p>
        </p:txBody>
      </p:sp>
      <p:pic>
        <p:nvPicPr>
          <p:cNvPr id="9" name="Picture 8">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504" y="1484123"/>
            <a:ext cx="2432820" cy="822866"/>
          </a:xfrm>
          <a:prstGeom prst="rect">
            <a:avLst/>
          </a:prstGeom>
        </p:spPr>
      </p:pic>
      <p:pic>
        <p:nvPicPr>
          <p:cNvPr id="10" name="Picture 9">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269" y="2348218"/>
            <a:ext cx="2458055" cy="1039553"/>
          </a:xfrm>
          <a:prstGeom prst="rect">
            <a:avLst/>
          </a:prstGeom>
        </p:spPr>
      </p:pic>
      <p:pic>
        <p:nvPicPr>
          <p:cNvPr id="11" name="Picture 10">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9269" y="3429000"/>
            <a:ext cx="2432819" cy="1369393"/>
          </a:xfrm>
          <a:prstGeom prst="rect">
            <a:avLst/>
          </a:prstGeom>
        </p:spPr>
      </p:pic>
      <p:pic>
        <p:nvPicPr>
          <p:cNvPr id="13" name="Picture 12">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0477" y="4782534"/>
            <a:ext cx="3407946" cy="1460548"/>
          </a:xfrm>
          <a:prstGeom prst="rect">
            <a:avLst/>
          </a:prstGeom>
        </p:spPr>
      </p:pic>
    </p:spTree>
    <p:extLst>
      <p:ext uri="{BB962C8B-B14F-4D97-AF65-F5344CB8AC3E}">
        <p14:creationId xmlns:p14="http://schemas.microsoft.com/office/powerpoint/2010/main" val="3914726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5</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Describe how digital devices are connected to the internet.</a:t>
            </a:r>
          </a:p>
          <a:p>
            <a:pPr lvl="1">
              <a:buFont typeface="+mj-lt"/>
              <a:buAutoNum type="alphaLcPeriod"/>
            </a:pPr>
            <a:r>
              <a:rPr lang="en-US" sz="1200" b="0" dirty="0"/>
              <a:t>Using an internet search engine (with your parent or guardian's permission), find ideas from at least three different websites about how to conduct a troop court of honor or campfire program. Present the ideas to your counselor, and explain how you used a search engine to find this information.</a:t>
            </a:r>
          </a:p>
          <a:p>
            <a:pPr lvl="1">
              <a:buFont typeface="+mj-lt"/>
              <a:buAutoNum type="alphaLcPeriod"/>
            </a:pPr>
            <a:r>
              <a:rPr lang="en-US" sz="1200" b="0" dirty="0">
                <a:solidFill>
                  <a:srgbClr val="C00000"/>
                </a:solidFill>
              </a:rPr>
              <a:t>Use a web browser to connect to an HTTPS (secure) website (with your parent's permission). Explain to your counselor how to tell whether the site's security certificate can be trusted, and what it means to use this kind of connection.</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4143569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04813"/>
            <a:ext cx="7345560" cy="508000"/>
          </a:xfrm>
        </p:spPr>
        <p:txBody>
          <a:bodyPr/>
          <a:lstStyle/>
          <a:p>
            <a:r>
              <a:rPr lang="en-US" dirty="0" smtClean="0"/>
              <a:t>How to Know a Website is Secure</a:t>
            </a:r>
            <a:endParaRPr lang="en-US" dirty="0"/>
          </a:p>
        </p:txBody>
      </p:sp>
      <p:sp>
        <p:nvSpPr>
          <p:cNvPr id="3" name="Content Placeholder 2"/>
          <p:cNvSpPr>
            <a:spLocks noGrp="1"/>
          </p:cNvSpPr>
          <p:nvPr>
            <p:ph idx="1"/>
          </p:nvPr>
        </p:nvSpPr>
        <p:spPr>
          <a:xfrm>
            <a:off x="323528" y="1557338"/>
            <a:ext cx="4536504" cy="4968006"/>
          </a:xfrm>
        </p:spPr>
        <p:txBody>
          <a:bodyPr/>
          <a:lstStyle/>
          <a:p>
            <a:r>
              <a:rPr lang="en-US" sz="2000" dirty="0"/>
              <a:t>Check the URL of </a:t>
            </a:r>
            <a:r>
              <a:rPr lang="en-US" sz="2000" dirty="0" smtClean="0"/>
              <a:t>the </a:t>
            </a:r>
            <a:r>
              <a:rPr lang="en-US" sz="2000" dirty="0"/>
              <a:t>website and see if it says “HTTPS” at the start of the address (instead of “HTTP”). </a:t>
            </a:r>
            <a:endParaRPr lang="en-US" sz="2000" dirty="0" smtClean="0"/>
          </a:p>
          <a:p>
            <a:pPr lvl="1"/>
            <a:r>
              <a:rPr lang="en-US" sz="1600" b="0" dirty="0" smtClean="0"/>
              <a:t>This </a:t>
            </a:r>
            <a:r>
              <a:rPr lang="en-US" sz="1600" b="0" dirty="0"/>
              <a:t>means the website is secure with an SSL certificate. </a:t>
            </a:r>
            <a:endParaRPr lang="en-US" sz="1600" b="0" dirty="0" smtClean="0"/>
          </a:p>
          <a:p>
            <a:pPr lvl="1"/>
            <a:r>
              <a:rPr lang="en-US" sz="1600" b="0" dirty="0" smtClean="0"/>
              <a:t>The </a:t>
            </a:r>
            <a:r>
              <a:rPr lang="en-US" sz="1600" b="0" dirty="0"/>
              <a:t>SSL certificate is used to secure all data that is passed from the browser to the website’s server.</a:t>
            </a:r>
          </a:p>
          <a:p>
            <a:r>
              <a:rPr lang="en-US" sz="2000" dirty="0"/>
              <a:t>If you look at the address bar of your browser </a:t>
            </a:r>
            <a:r>
              <a:rPr lang="en-US" sz="2000" dirty="0" smtClean="0"/>
              <a:t>and see a </a:t>
            </a:r>
            <a:r>
              <a:rPr lang="en-US" sz="2000" dirty="0"/>
              <a:t>small padlock before the </a:t>
            </a:r>
            <a:r>
              <a:rPr lang="en-US" sz="2000" dirty="0" smtClean="0"/>
              <a:t>address, the website is secure.</a:t>
            </a:r>
            <a:endParaRPr lang="en-US" sz="2000" dirty="0"/>
          </a:p>
          <a:p>
            <a:pPr lvl="1"/>
            <a:r>
              <a:rPr lang="en-US" sz="1600" b="0" dirty="0"/>
              <a:t>Clicking on it, a message stating that “the connection to this site is secure” will appear, depending on your browser, of course.</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775" y="1574023"/>
            <a:ext cx="3839698" cy="2879774"/>
          </a:xfrm>
          <a:prstGeom prst="rect">
            <a:avLst/>
          </a:prstGeom>
        </p:spPr>
      </p:pic>
    </p:spTree>
    <p:extLst>
      <p:ext uri="{BB962C8B-B14F-4D97-AF65-F5344CB8AC3E}">
        <p14:creationId xmlns:p14="http://schemas.microsoft.com/office/powerpoint/2010/main" val="370849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888" y="44624"/>
            <a:ext cx="6481464" cy="1152127"/>
          </a:xfrm>
        </p:spPr>
        <p:txBody>
          <a:bodyPr/>
          <a:lstStyle/>
          <a:p>
            <a:r>
              <a:rPr lang="en-US" dirty="0" smtClean="0"/>
              <a:t>What does it mean to use a secure connection?</a:t>
            </a:r>
            <a:endParaRPr lang="en-US" dirty="0"/>
          </a:p>
        </p:txBody>
      </p:sp>
      <p:sp>
        <p:nvSpPr>
          <p:cNvPr id="3" name="Content Placeholder 2"/>
          <p:cNvSpPr>
            <a:spLocks noGrp="1"/>
          </p:cNvSpPr>
          <p:nvPr>
            <p:ph idx="1"/>
          </p:nvPr>
        </p:nvSpPr>
        <p:spPr>
          <a:xfrm>
            <a:off x="323528" y="1557338"/>
            <a:ext cx="4752528" cy="4968006"/>
          </a:xfrm>
        </p:spPr>
        <p:txBody>
          <a:bodyPr/>
          <a:lstStyle/>
          <a:p>
            <a:r>
              <a:rPr lang="en-US" sz="1800" dirty="0" smtClean="0"/>
              <a:t>This </a:t>
            </a:r>
            <a:r>
              <a:rPr lang="en-US" sz="1800" dirty="0"/>
              <a:t>means that there is a company guaranteeing that the communication between you and the company responsible for the website cannot be intercepted or modified.</a:t>
            </a:r>
          </a:p>
          <a:p>
            <a:r>
              <a:rPr lang="en-US" sz="1800" dirty="0"/>
              <a:t>Imagine that you go to a shopping website and inform the company about your personal data. </a:t>
            </a:r>
            <a:endParaRPr lang="en-US" sz="1800" dirty="0" smtClean="0"/>
          </a:p>
          <a:p>
            <a:r>
              <a:rPr lang="en-US" sz="1800" dirty="0" smtClean="0"/>
              <a:t>Without </a:t>
            </a:r>
            <a:r>
              <a:rPr lang="en-US" sz="1800" dirty="0"/>
              <a:t>SSL certification, this information could be copied — without you or the store noticing any hack.</a:t>
            </a:r>
          </a:p>
          <a:p>
            <a:r>
              <a:rPr lang="en-US" sz="1800" dirty="0"/>
              <a:t>Therefore, the first step to check if a website is safe is to verify that it has that certification.</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1557338"/>
            <a:ext cx="3672408" cy="2448272"/>
          </a:xfrm>
          <a:prstGeom prst="rect">
            <a:avLst/>
          </a:prstGeom>
        </p:spPr>
      </p:pic>
    </p:spTree>
    <p:extLst>
      <p:ext uri="{BB962C8B-B14F-4D97-AF65-F5344CB8AC3E}">
        <p14:creationId xmlns:p14="http://schemas.microsoft.com/office/powerpoint/2010/main" val="276650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6</a:t>
            </a:r>
            <a:endParaRPr lang="uk-UA" b="1" dirty="0">
              <a:latin typeface="Tahoma" charset="0"/>
            </a:endParaRPr>
          </a:p>
        </p:txBody>
      </p:sp>
      <p:sp>
        <p:nvSpPr>
          <p:cNvPr id="36867" name="Rectangle 3"/>
          <p:cNvSpPr>
            <a:spLocks noGrp="1" noChangeArrowheads="1"/>
          </p:cNvSpPr>
          <p:nvPr>
            <p:ph type="body" idx="1"/>
          </p:nvPr>
        </p:nvSpPr>
        <p:spPr>
          <a:xfrm>
            <a:off x="323528" y="1628800"/>
            <a:ext cx="8496944" cy="4968552"/>
          </a:xfrm>
        </p:spPr>
        <p:txBody>
          <a:bodyPr/>
          <a:lstStyle/>
          <a:p>
            <a:pPr marL="0" indent="0">
              <a:buNone/>
            </a:pPr>
            <a:r>
              <a:rPr lang="en-US" sz="1600" dirty="0">
                <a:solidFill>
                  <a:srgbClr val="C00000"/>
                </a:solidFill>
              </a:rPr>
              <a:t>Do THREE of the following. </a:t>
            </a:r>
            <a:r>
              <a:rPr lang="en-US" sz="1600" dirty="0"/>
              <a:t>For each project you complete, copy the files to a backup device and share the finished projects with your counselor. </a:t>
            </a:r>
          </a:p>
          <a:p>
            <a:pPr lvl="1">
              <a:buFont typeface="+mj-lt"/>
              <a:buAutoNum type="alphaLcPeriod"/>
            </a:pPr>
            <a:r>
              <a:rPr lang="en-US" sz="1200" b="0" dirty="0"/>
              <a:t>Using a spreadsheet or database program, develop a food budget for a patrol weekend campout OR create a troop roster that includes the name, rank, patrol, and telephone number of each Scout. Show your counselor that you can sort the roster by each of the following categories: rank, patrol, and alphabetically by name.</a:t>
            </a:r>
          </a:p>
          <a:p>
            <a:pPr lvl="1">
              <a:buFont typeface="+mj-lt"/>
              <a:buAutoNum type="alphaLcPeriod"/>
            </a:pPr>
            <a:r>
              <a:rPr lang="en-US" sz="1200" b="0" dirty="0"/>
              <a:t>Using a word processor, write a draft letter to the parents of your troop's Scouts, inviting them to a troop event.</a:t>
            </a:r>
          </a:p>
          <a:p>
            <a:pPr lvl="1">
              <a:buFont typeface="+mj-lt"/>
              <a:buAutoNum type="alphaLcPeriod"/>
            </a:pPr>
            <a:r>
              <a:rPr lang="en-US" sz="1200" b="0" dirty="0"/>
              <a:t>Using a graphics program, design and draw a campsite plan for your troop OR create a flier for an upcoming troop event, incorporating text and some type of visual such as a photograph or an illustration.</a:t>
            </a:r>
          </a:p>
          <a:p>
            <a:pPr lvl="1">
              <a:buFont typeface="+mj-lt"/>
              <a:buAutoNum type="alphaLcPeriod"/>
            </a:pPr>
            <a:r>
              <a:rPr lang="en-US" sz="1200" b="0" dirty="0"/>
              <a:t>Using a presentation software program, develop a report about a topic approved by your counselor. For your presentation, create at least five slides, with each one incorporating text and some type of visual such as a photograph or an illustration.</a:t>
            </a:r>
          </a:p>
          <a:p>
            <a:pPr lvl="1">
              <a:buFont typeface="+mj-lt"/>
              <a:buAutoNum type="alphaLcPeriod"/>
            </a:pPr>
            <a:r>
              <a:rPr lang="en-US" sz="1200" b="0" dirty="0"/>
              <a:t>Using a digital device, take a picture of a troop activity. Send or transfer this image to a device where it can be shared with your counselor.</a:t>
            </a:r>
          </a:p>
          <a:p>
            <a:pPr lvl="1">
              <a:buFont typeface="+mj-lt"/>
              <a:buAutoNum type="alphaLcPeriod"/>
            </a:pPr>
            <a:r>
              <a:rPr lang="en-US" sz="1200" b="0" dirty="0"/>
              <a:t>Make a digital recording of your voice, transfer the file to a different device, and have your counselor play back the recording.</a:t>
            </a:r>
          </a:p>
          <a:p>
            <a:pPr lvl="1">
              <a:buFont typeface="+mj-lt"/>
              <a:buAutoNum type="alphaLcPeriod"/>
            </a:pPr>
            <a:r>
              <a:rPr lang="en-US" sz="1200" b="0" dirty="0"/>
              <a:t>Create a blog and use it as an online journal of your Scouting activities, including group discussions and meetings, campouts, and other events. Include at least five entries and two photographs or illustrations. Share your blog with your counselor. You need not post the blog to the </a:t>
            </a:r>
            <a:r>
              <a:rPr lang="en-US" sz="1200" b="0" dirty="0" smtClean="0"/>
              <a:t>internet</a:t>
            </a:r>
            <a:r>
              <a:rPr lang="en-US" sz="1200" b="0" dirty="0"/>
              <a:t>; however, if you choose to go live with your blog, you must first share it with your parents AND counselor AND get their approval.</a:t>
            </a:r>
          </a:p>
          <a:p>
            <a:pPr lvl="1">
              <a:buFont typeface="+mj-lt"/>
              <a:buAutoNum type="alphaLcPeriod"/>
            </a:pPr>
            <a:r>
              <a:rPr lang="en-US" sz="1200" b="0" dirty="0"/>
              <a:t>Create a web page for your troop, patrol, school, or place of worship. Include at least three articles and two photographs or illustrations. Include at least one link to a website of interest to your audience. You need not post the page to the internet; however, if you decide to do so, you must first share the web page with your parents AND counselor AND get their approval.</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50773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charset="0"/>
              </a:rPr>
              <a:t>Requirement 6</a:t>
            </a:r>
            <a:endParaRPr lang="en-US" dirty="0"/>
          </a:p>
        </p:txBody>
      </p:sp>
      <p:sp>
        <p:nvSpPr>
          <p:cNvPr id="11" name="Content Placeholder 10"/>
          <p:cNvSpPr>
            <a:spLocks noGrp="1"/>
          </p:cNvSpPr>
          <p:nvPr>
            <p:ph idx="1"/>
          </p:nvPr>
        </p:nvSpPr>
        <p:spPr/>
        <p:txBody>
          <a:bodyPr/>
          <a:lstStyle/>
          <a:p>
            <a:r>
              <a:rPr lang="en-US" dirty="0" smtClean="0"/>
              <a:t>Your choice of any 3 from Requirement 6.</a:t>
            </a:r>
            <a:endParaRPr lang="en-US" dirty="0"/>
          </a:p>
        </p:txBody>
      </p:sp>
      <p:grpSp>
        <p:nvGrpSpPr>
          <p:cNvPr id="12" name="Group 11"/>
          <p:cNvGrpSpPr/>
          <p:nvPr/>
        </p:nvGrpSpPr>
        <p:grpSpPr>
          <a:xfrm>
            <a:off x="1043608" y="2276872"/>
            <a:ext cx="7218278" cy="3872459"/>
            <a:chOff x="978025" y="1772816"/>
            <a:chExt cx="7218278" cy="3872459"/>
          </a:xfrm>
        </p:grpSpPr>
        <p:pic>
          <p:nvPicPr>
            <p:cNvPr id="13" name="Picture 12"/>
            <p:cNvPicPr>
              <a:picLocks noChangeAspect="1"/>
            </p:cNvPicPr>
            <p:nvPr/>
          </p:nvPicPr>
          <p:blipFill>
            <a:blip r:embed="rId2"/>
            <a:stretch>
              <a:fillRect/>
            </a:stretch>
          </p:blipFill>
          <p:spPr>
            <a:xfrm>
              <a:off x="978025" y="1772816"/>
              <a:ext cx="3261368" cy="171221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9170" r="10132"/>
            <a:stretch/>
          </p:blipFill>
          <p:spPr>
            <a:xfrm>
              <a:off x="4427984" y="1772816"/>
              <a:ext cx="3768319" cy="1712218"/>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b="1086"/>
            <a:stretch/>
          </p:blipFill>
          <p:spPr>
            <a:xfrm>
              <a:off x="978025" y="3629051"/>
              <a:ext cx="3261368" cy="2016224"/>
            </a:xfrm>
            <a:prstGeom prst="rect">
              <a:avLst/>
            </a:prstGeom>
          </p:spPr>
        </p:pic>
        <p:pic>
          <p:nvPicPr>
            <p:cNvPr id="16" name="Picture 15"/>
            <p:cNvPicPr>
              <a:picLocks noChangeAspect="1"/>
            </p:cNvPicPr>
            <p:nvPr/>
          </p:nvPicPr>
          <p:blipFill rotWithShape="1">
            <a:blip r:embed="rId5"/>
            <a:srcRect b="1882"/>
            <a:stretch/>
          </p:blipFill>
          <p:spPr>
            <a:xfrm>
              <a:off x="4427984" y="3629051"/>
              <a:ext cx="3768319" cy="2016224"/>
            </a:xfrm>
            <a:prstGeom prst="rect">
              <a:avLst/>
            </a:prstGeom>
          </p:spPr>
        </p:pic>
      </p:grpSp>
    </p:spTree>
    <p:extLst>
      <p:ext uri="{BB962C8B-B14F-4D97-AF65-F5344CB8AC3E}">
        <p14:creationId xmlns:p14="http://schemas.microsoft.com/office/powerpoint/2010/main" val="3433582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7</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t>Explain to your counselor each of these protections and why they exist: copyright, patents, trademarks, trade secrets.</a:t>
            </a:r>
          </a:p>
          <a:p>
            <a:pPr lvl="1">
              <a:buFont typeface="+mj-lt"/>
              <a:buAutoNum type="alphaLcPeriod"/>
            </a:pPr>
            <a:r>
              <a:rPr lang="en-US" sz="1200" b="0" dirty="0"/>
              <a:t>Explain when it is permissible to accept a free copy of a program from a friend.</a:t>
            </a:r>
          </a:p>
          <a:p>
            <a:pPr lvl="1">
              <a:buFont typeface="+mj-lt"/>
              <a:buAutoNum type="alphaLcPeriod"/>
            </a:pPr>
            <a:r>
              <a:rPr lang="en-US" sz="1200" b="0" dirty="0"/>
              <a:t>Discuss with your counselor an article or a news report about a recent legal case involving an intellectual property dispute.</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2384440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Copyrights</a:t>
            </a:r>
            <a:endParaRPr lang="en-US" dirty="0"/>
          </a:p>
        </p:txBody>
      </p:sp>
      <p:sp>
        <p:nvSpPr>
          <p:cNvPr id="3" name="Content Placeholder 2"/>
          <p:cNvSpPr>
            <a:spLocks noGrp="1"/>
          </p:cNvSpPr>
          <p:nvPr>
            <p:ph idx="1"/>
          </p:nvPr>
        </p:nvSpPr>
        <p:spPr>
          <a:xfrm>
            <a:off x="4499992" y="1557338"/>
            <a:ext cx="4392488" cy="4967287"/>
          </a:xfrm>
        </p:spPr>
        <p:txBody>
          <a:bodyPr/>
          <a:lstStyle/>
          <a:p>
            <a:r>
              <a:rPr lang="en-US" sz="1800" dirty="0"/>
              <a:t>A Copyright is a legal right created by the law of a country, that grants the creator of an original work exclusive rights to its use and distribution, usually for a limited time, with the intention of enabling the creator to receive compensation for their intellectual effort.</a:t>
            </a:r>
          </a:p>
          <a:p>
            <a:r>
              <a:rPr lang="en-US" sz="1800" dirty="0" smtClean="0"/>
              <a:t>Encourages </a:t>
            </a:r>
            <a:r>
              <a:rPr lang="en-US" sz="1800" dirty="0"/>
              <a:t>original work to be created with the intent it is protected and can be profitable to the creator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86" y="1700808"/>
            <a:ext cx="3907532" cy="205659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894" y="4221088"/>
            <a:ext cx="3926632" cy="14533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244" y="4797152"/>
            <a:ext cx="2000249" cy="1938337"/>
          </a:xfrm>
          <a:prstGeom prst="rect">
            <a:avLst/>
          </a:prstGeom>
        </p:spPr>
      </p:pic>
    </p:spTree>
    <p:extLst>
      <p:ext uri="{BB962C8B-B14F-4D97-AF65-F5344CB8AC3E}">
        <p14:creationId xmlns:p14="http://schemas.microsoft.com/office/powerpoint/2010/main" val="1345994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Patents</a:t>
            </a:r>
            <a:endParaRPr lang="en-US" dirty="0"/>
          </a:p>
        </p:txBody>
      </p:sp>
      <p:sp>
        <p:nvSpPr>
          <p:cNvPr id="3" name="Content Placeholder 2"/>
          <p:cNvSpPr>
            <a:spLocks noGrp="1"/>
          </p:cNvSpPr>
          <p:nvPr>
            <p:ph idx="1"/>
          </p:nvPr>
        </p:nvSpPr>
        <p:spPr>
          <a:xfrm>
            <a:off x="323528" y="1510697"/>
            <a:ext cx="4968552" cy="2278344"/>
          </a:xfrm>
        </p:spPr>
        <p:txBody>
          <a:bodyPr/>
          <a:lstStyle/>
          <a:p>
            <a:r>
              <a:rPr lang="en-US" sz="1800" dirty="0"/>
              <a:t>A Patent is a form of intellectual property </a:t>
            </a:r>
            <a:r>
              <a:rPr lang="en-US" sz="1800" dirty="0" smtClean="0"/>
              <a:t>protection </a:t>
            </a:r>
            <a:r>
              <a:rPr lang="en-US" sz="1800" dirty="0"/>
              <a:t>that gives the creator of an invention the exclusive legal right to market, sell, manufacture, and profit from that </a:t>
            </a:r>
            <a:r>
              <a:rPr lang="en-US" sz="1800" dirty="0" smtClean="0"/>
              <a:t>invention for </a:t>
            </a:r>
            <a:r>
              <a:rPr lang="en-US" sz="1800" dirty="0"/>
              <a:t>a limited period of time in exchange for detailed public disclosure of an invention</a:t>
            </a:r>
            <a:r>
              <a:rPr lang="en-US" sz="1800" dirty="0" smtClean="0"/>
              <a:t>.</a:t>
            </a:r>
            <a:endParaRPr lang="en-US" sz="1800" dirty="0"/>
          </a:p>
        </p:txBody>
      </p:sp>
      <p:pic>
        <p:nvPicPr>
          <p:cNvPr id="7" name="Picture 6"/>
          <p:cNvPicPr>
            <a:picLocks noChangeAspect="1"/>
          </p:cNvPicPr>
          <p:nvPr/>
        </p:nvPicPr>
        <p:blipFill>
          <a:blip r:embed="rId2"/>
          <a:stretch>
            <a:fillRect/>
          </a:stretch>
        </p:blipFill>
        <p:spPr>
          <a:xfrm>
            <a:off x="5364088" y="1510697"/>
            <a:ext cx="3333750" cy="50101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40" y="3573016"/>
            <a:ext cx="3484852" cy="3071700"/>
          </a:xfrm>
          <a:prstGeom prst="rect">
            <a:avLst/>
          </a:prstGeom>
        </p:spPr>
      </p:pic>
    </p:spTree>
    <p:extLst>
      <p:ext uri="{BB962C8B-B14F-4D97-AF65-F5344CB8AC3E}">
        <p14:creationId xmlns:p14="http://schemas.microsoft.com/office/powerpoint/2010/main" val="2674583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b="1" dirty="0" smtClean="0">
                <a:latin typeface="Tahoma" charset="0"/>
              </a:rPr>
              <a:t>Requirement 1</a:t>
            </a:r>
            <a:endParaRPr lang="uk-UA" b="1" dirty="0">
              <a:latin typeface="Tahoma" charset="0"/>
            </a:endParaRPr>
          </a:p>
        </p:txBody>
      </p:sp>
      <p:sp>
        <p:nvSpPr>
          <p:cNvPr id="7" name="Content Placeholder 6"/>
          <p:cNvSpPr>
            <a:spLocks noGrp="1"/>
          </p:cNvSpPr>
          <p:nvPr>
            <p:ph idx="1"/>
          </p:nvPr>
        </p:nvSpPr>
        <p:spPr/>
        <p:txBody>
          <a:bodyPr/>
          <a:lstStyle/>
          <a:p>
            <a:pPr marL="0" indent="0">
              <a:buNone/>
            </a:pPr>
            <a:r>
              <a:rPr lang="en-US" sz="2400" dirty="0"/>
              <a:t>View the </a:t>
            </a:r>
            <a:r>
              <a:rPr lang="en-US" sz="2400" dirty="0">
                <a:hlinkClick r:id="rId2"/>
              </a:rPr>
              <a:t>Personal Safety Awareness "Digital Safety" video </a:t>
            </a:r>
            <a:r>
              <a:rPr lang="en-US" sz="2400" dirty="0"/>
              <a:t>(with your parent or guardian's permission). </a:t>
            </a:r>
            <a:r>
              <a:rPr lang="en-US" sz="2400" dirty="0" smtClean="0"/>
              <a:t>It may only play properly in the latest version of Chrome or Edge browsers.</a:t>
            </a:r>
            <a:endParaRPr lang="en-US" sz="2400" dirty="0"/>
          </a:p>
          <a:p>
            <a:endParaRPr lang="en-US" dirty="0"/>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
        <p:nvSpPr>
          <p:cNvPr id="5" name="Rectangle 4"/>
          <p:cNvSpPr/>
          <p:nvPr/>
        </p:nvSpPr>
        <p:spPr>
          <a:xfrm>
            <a:off x="1258888" y="5918398"/>
            <a:ext cx="7200900" cy="369332"/>
          </a:xfrm>
          <a:prstGeom prst="rect">
            <a:avLst/>
          </a:prstGeom>
        </p:spPr>
        <p:txBody>
          <a:bodyPr wrap="square">
            <a:spAutoFit/>
          </a:bodyPr>
          <a:lstStyle/>
          <a:p>
            <a:endParaRPr lang="en-US" dirty="0"/>
          </a:p>
        </p:txBody>
      </p:sp>
      <p:pic>
        <p:nvPicPr>
          <p:cNvPr id="10"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086285" y="3284984"/>
            <a:ext cx="4898405" cy="2917995"/>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Trademarks</a:t>
            </a:r>
            <a:endParaRPr lang="en-US" dirty="0"/>
          </a:p>
        </p:txBody>
      </p:sp>
      <p:sp>
        <p:nvSpPr>
          <p:cNvPr id="3" name="Content Placeholder 2"/>
          <p:cNvSpPr>
            <a:spLocks noGrp="1"/>
          </p:cNvSpPr>
          <p:nvPr>
            <p:ph idx="1"/>
          </p:nvPr>
        </p:nvSpPr>
        <p:spPr>
          <a:xfrm>
            <a:off x="611560" y="1557339"/>
            <a:ext cx="7992888" cy="3167806"/>
          </a:xfrm>
        </p:spPr>
        <p:txBody>
          <a:bodyPr/>
          <a:lstStyle/>
          <a:p>
            <a:r>
              <a:rPr lang="en-US" sz="1800" dirty="0"/>
              <a:t>A Trademark is a recognizable sign, design or expression which identifies products, services or a company from those of others. </a:t>
            </a:r>
            <a:endParaRPr lang="en-US" sz="1800" dirty="0" smtClean="0"/>
          </a:p>
          <a:p>
            <a:r>
              <a:rPr lang="en-US" sz="1800" dirty="0" smtClean="0"/>
              <a:t>Trademark </a:t>
            </a:r>
            <a:r>
              <a:rPr lang="en-US" sz="1800" dirty="0"/>
              <a:t>owners can be individuals, business organizations or any legal entity. </a:t>
            </a:r>
            <a:endParaRPr lang="en-US" sz="1800" dirty="0" smtClean="0"/>
          </a:p>
          <a:p>
            <a:r>
              <a:rPr lang="en-US" sz="1800" dirty="0" smtClean="0"/>
              <a:t>Trademarks </a:t>
            </a:r>
            <a:r>
              <a:rPr lang="en-US" sz="1800" dirty="0"/>
              <a:t>can be located on packaging, labels, print media or even verbal phrases.</a:t>
            </a:r>
          </a:p>
          <a:p>
            <a:r>
              <a:rPr lang="en-US" sz="1800" dirty="0" smtClean="0"/>
              <a:t>Provides </a:t>
            </a:r>
            <a:r>
              <a:rPr lang="en-US" sz="1800" dirty="0"/>
              <a:t>protection of a unique design or expression to its creator or </a:t>
            </a:r>
            <a:r>
              <a:rPr lang="en-US" sz="1800" dirty="0" smtClean="0"/>
              <a:t>owner.</a:t>
            </a:r>
            <a:endParaRPr lang="en-US" sz="1800" dirty="0"/>
          </a:p>
          <a:p>
            <a:r>
              <a:rPr lang="en-US" sz="1800" dirty="0" smtClean="0"/>
              <a:t>Protects </a:t>
            </a:r>
            <a:r>
              <a:rPr lang="en-US" sz="1800" dirty="0"/>
              <a:t>the owner from misuse or impersonation and creates an </a:t>
            </a:r>
            <a:r>
              <a:rPr lang="en-US" sz="1800" dirty="0" smtClean="0"/>
              <a:t>identity.</a:t>
            </a:r>
            <a:endParaRPr lang="en-US" sz="1800" dirty="0"/>
          </a:p>
          <a:p>
            <a:endParaRPr lang="en-US" sz="1800" dirty="0"/>
          </a:p>
        </p:txBody>
      </p:sp>
      <p:pic>
        <p:nvPicPr>
          <p:cNvPr id="9" name="Picture 8"/>
          <p:cNvPicPr>
            <a:picLocks noChangeAspect="1"/>
          </p:cNvPicPr>
          <p:nvPr/>
        </p:nvPicPr>
        <p:blipFill>
          <a:blip r:embed="rId2"/>
          <a:stretch>
            <a:fillRect/>
          </a:stretch>
        </p:blipFill>
        <p:spPr>
          <a:xfrm>
            <a:off x="2843808" y="4600413"/>
            <a:ext cx="1946151" cy="190328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60" y="4594402"/>
            <a:ext cx="1831089" cy="185433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455" y="4550643"/>
            <a:ext cx="2046710" cy="204671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857" y="4553263"/>
            <a:ext cx="1895474" cy="1895474"/>
          </a:xfrm>
          <a:prstGeom prst="rect">
            <a:avLst/>
          </a:prstGeom>
        </p:spPr>
      </p:pic>
    </p:spTree>
    <p:extLst>
      <p:ext uri="{BB962C8B-B14F-4D97-AF65-F5344CB8AC3E}">
        <p14:creationId xmlns:p14="http://schemas.microsoft.com/office/powerpoint/2010/main" val="1539670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 Secrets</a:t>
            </a:r>
            <a:endParaRPr lang="en-US" dirty="0"/>
          </a:p>
        </p:txBody>
      </p:sp>
      <p:sp>
        <p:nvSpPr>
          <p:cNvPr id="3" name="Content Placeholder 2"/>
          <p:cNvSpPr>
            <a:spLocks noGrp="1"/>
          </p:cNvSpPr>
          <p:nvPr>
            <p:ph idx="1"/>
          </p:nvPr>
        </p:nvSpPr>
        <p:spPr>
          <a:xfrm>
            <a:off x="4355976" y="1557338"/>
            <a:ext cx="4464496" cy="4967287"/>
          </a:xfrm>
        </p:spPr>
        <p:txBody>
          <a:bodyPr/>
          <a:lstStyle/>
          <a:p>
            <a:r>
              <a:rPr lang="en-US" sz="1800" dirty="0"/>
              <a:t>A Trade Secret is an invented formula, practice, process, design, instrument, pattern, commercial method or compilation of information which is not generally known or reasonably ascertained by others, and by which a business can obtain an economic advantage over competitors or customers.</a:t>
            </a:r>
          </a:p>
          <a:p>
            <a:r>
              <a:rPr lang="en-US" sz="1800" dirty="0" smtClean="0"/>
              <a:t>Legally </a:t>
            </a:r>
            <a:r>
              <a:rPr lang="en-US" sz="1800" dirty="0"/>
              <a:t>recognizes unique solutions as the property of the developer</a:t>
            </a:r>
          </a:p>
          <a:p>
            <a:r>
              <a:rPr lang="en-US" sz="1800" dirty="0" smtClean="0"/>
              <a:t>Protects </a:t>
            </a:r>
            <a:r>
              <a:rPr lang="en-US" sz="1800" dirty="0"/>
              <a:t>the solutions and methods of a developer from being </a:t>
            </a:r>
            <a:r>
              <a:rPr lang="en-US" sz="1800" dirty="0" smtClean="0"/>
              <a:t>forcibly divulged </a:t>
            </a:r>
            <a:r>
              <a:rPr lang="en-US" sz="1800" dirty="0"/>
              <a:t>while keeping products unique and safe.</a:t>
            </a:r>
          </a:p>
          <a:p>
            <a:endParaRPr lang="en-US" sz="1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27107"/>
            <a:ext cx="3793628" cy="199165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86" y="3447975"/>
            <a:ext cx="1405062" cy="326406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85" y="3573016"/>
            <a:ext cx="2389606" cy="3013987"/>
          </a:xfrm>
          <a:prstGeom prst="rect">
            <a:avLst/>
          </a:prstGeom>
        </p:spPr>
      </p:pic>
    </p:spTree>
    <p:extLst>
      <p:ext uri="{BB962C8B-B14F-4D97-AF65-F5344CB8AC3E}">
        <p14:creationId xmlns:p14="http://schemas.microsoft.com/office/powerpoint/2010/main" val="3978992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 Copies of Programs</a:t>
            </a:r>
            <a:endParaRPr lang="en-US" dirty="0"/>
          </a:p>
        </p:txBody>
      </p:sp>
      <p:sp>
        <p:nvSpPr>
          <p:cNvPr id="3" name="Content Placeholder 2"/>
          <p:cNvSpPr>
            <a:spLocks noGrp="1"/>
          </p:cNvSpPr>
          <p:nvPr>
            <p:ph sz="half" idx="1"/>
          </p:nvPr>
        </p:nvSpPr>
        <p:spPr>
          <a:xfrm>
            <a:off x="467544" y="1557337"/>
            <a:ext cx="3816424" cy="4967287"/>
          </a:xfrm>
        </p:spPr>
        <p:txBody>
          <a:bodyPr/>
          <a:lstStyle/>
          <a:p>
            <a:r>
              <a:rPr lang="en-US" sz="1800" dirty="0"/>
              <a:t>Software can be protected by copyright, trademark and patent laws. </a:t>
            </a:r>
            <a:endParaRPr lang="en-US" sz="1800" dirty="0" smtClean="0"/>
          </a:p>
          <a:p>
            <a:r>
              <a:rPr lang="en-US" sz="1800" dirty="0" smtClean="0"/>
              <a:t>The </a:t>
            </a:r>
            <a:r>
              <a:rPr lang="en-US" sz="1800" dirty="0"/>
              <a:t>defining difference in the software world is how the software is “Licensed”.</a:t>
            </a:r>
          </a:p>
          <a:p>
            <a:r>
              <a:rPr lang="en-US" sz="1800" dirty="0" smtClean="0"/>
              <a:t>You </a:t>
            </a:r>
            <a:r>
              <a:rPr lang="en-US" sz="1800" dirty="0"/>
              <a:t>can freely share software with your friend if it is Open Source licensed software. </a:t>
            </a:r>
          </a:p>
          <a:p>
            <a:r>
              <a:rPr lang="en-US" sz="1800" dirty="0" smtClean="0"/>
              <a:t>Open </a:t>
            </a:r>
            <a:r>
              <a:rPr lang="en-US" sz="1800" dirty="0"/>
              <a:t>source means that software is made available, including its source code, for distribution or modification.</a:t>
            </a:r>
          </a:p>
          <a:p>
            <a:endParaRPr lang="en-US" sz="1800" dirty="0"/>
          </a:p>
        </p:txBody>
      </p:sp>
      <p:pic>
        <p:nvPicPr>
          <p:cNvPr id="11" name="Content Placeholder 10"/>
          <p:cNvPicPr>
            <a:picLocks noGrp="1" noChangeAspect="1"/>
          </p:cNvPicPr>
          <p:nvPr>
            <p:ph sz="half" idx="2"/>
          </p:nvPr>
        </p:nvPicPr>
        <p:blipFill>
          <a:blip r:embed="rId2"/>
          <a:stretch>
            <a:fillRect/>
          </a:stretch>
        </p:blipFill>
        <p:spPr>
          <a:xfrm>
            <a:off x="4572000" y="2132856"/>
            <a:ext cx="4176464" cy="2663656"/>
          </a:xfrm>
          <a:prstGeom prst="rect">
            <a:avLst/>
          </a:prstGeom>
        </p:spPr>
      </p:pic>
      <p:sp>
        <p:nvSpPr>
          <p:cNvPr id="12" name="Rectangle 11"/>
          <p:cNvSpPr/>
          <p:nvPr/>
        </p:nvSpPr>
        <p:spPr>
          <a:xfrm>
            <a:off x="4817420" y="1557337"/>
            <a:ext cx="3685624" cy="369332"/>
          </a:xfrm>
          <a:prstGeom prst="rect">
            <a:avLst/>
          </a:prstGeom>
        </p:spPr>
        <p:txBody>
          <a:bodyPr wrap="none">
            <a:spAutoFit/>
          </a:bodyPr>
          <a:lstStyle/>
          <a:p>
            <a:r>
              <a:rPr lang="en-US" b="1" dirty="0"/>
              <a:t>Free and Open Source Software</a:t>
            </a:r>
          </a:p>
        </p:txBody>
      </p:sp>
    </p:spTree>
    <p:extLst>
      <p:ext uri="{BB962C8B-B14F-4D97-AF65-F5344CB8AC3E}">
        <p14:creationId xmlns:p14="http://schemas.microsoft.com/office/powerpoint/2010/main" val="1617034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Digital Technology</a:t>
            </a:r>
            <a:br>
              <a:rPr lang="en-US" dirty="0"/>
            </a:br>
            <a:r>
              <a:rPr lang="en-US" sz="2400" dirty="0"/>
              <a:t>Open Source vs. Proprietary</a:t>
            </a:r>
          </a:p>
        </p:txBody>
      </p:sp>
      <p:sp>
        <p:nvSpPr>
          <p:cNvPr id="5" name="Text Placeholder 4"/>
          <p:cNvSpPr>
            <a:spLocks noGrp="1"/>
          </p:cNvSpPr>
          <p:nvPr>
            <p:ph type="body" idx="1"/>
          </p:nvPr>
        </p:nvSpPr>
        <p:spPr>
          <a:xfrm>
            <a:off x="451158" y="2161356"/>
            <a:ext cx="4040188" cy="639762"/>
          </a:xfrm>
        </p:spPr>
        <p:txBody>
          <a:bodyPr/>
          <a:lstStyle/>
          <a:p>
            <a:pPr algn="ctr"/>
            <a:r>
              <a:rPr lang="en-US" sz="1600" dirty="0"/>
              <a:t>Proprietary</a:t>
            </a:r>
          </a:p>
        </p:txBody>
      </p:sp>
      <p:sp>
        <p:nvSpPr>
          <p:cNvPr id="6" name="Text Placeholder 5"/>
          <p:cNvSpPr>
            <a:spLocks noGrp="1"/>
          </p:cNvSpPr>
          <p:nvPr>
            <p:ph type="body" sz="quarter" idx="3"/>
          </p:nvPr>
        </p:nvSpPr>
        <p:spPr>
          <a:xfrm>
            <a:off x="4677230" y="2174875"/>
            <a:ext cx="4041775" cy="639762"/>
          </a:xfrm>
        </p:spPr>
        <p:txBody>
          <a:bodyPr/>
          <a:lstStyle/>
          <a:p>
            <a:pPr algn="ctr"/>
            <a:r>
              <a:rPr lang="en-US" sz="1600" dirty="0"/>
              <a:t>Open Source</a:t>
            </a:r>
          </a:p>
        </p:txBody>
      </p:sp>
      <p:pic>
        <p:nvPicPr>
          <p:cNvPr id="12" name="Content Placeholder 11"/>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16140" b="13555"/>
          <a:stretch/>
        </p:blipFill>
        <p:spPr>
          <a:xfrm>
            <a:off x="5579027" y="2798178"/>
            <a:ext cx="2448272" cy="1264930"/>
          </a:xfrm>
        </p:spPr>
      </p:pic>
      <p:sp>
        <p:nvSpPr>
          <p:cNvPr id="4" name="Slide Number Placeholder 3"/>
          <p:cNvSpPr>
            <a:spLocks noGrp="1"/>
          </p:cNvSpPr>
          <p:nvPr>
            <p:ph type="sldNum" sz="quarter" idx="4294967295"/>
          </p:nvPr>
        </p:nvSpPr>
        <p:spPr>
          <a:xfrm>
            <a:off x="8731250" y="6508750"/>
            <a:ext cx="412750" cy="365125"/>
          </a:xfrm>
          <a:prstGeom prst="rect">
            <a:avLst/>
          </a:prstGeom>
        </p:spPr>
        <p:txBody>
          <a:bodyPr/>
          <a:lstStyle/>
          <a:p>
            <a:pPr>
              <a:defRPr/>
            </a:pPr>
            <a:fld id="{24EE8BA9-FFA9-E84C-8C7B-E12E4430113E}" type="slidenum">
              <a:rPr lang="en-US" smtClean="0"/>
              <a:pPr>
                <a:defRPr/>
              </a:pPr>
              <a:t>63</a:t>
            </a:fld>
            <a:endParaRPr lang="en-US"/>
          </a:p>
        </p:txBody>
      </p:sp>
      <p:cxnSp>
        <p:nvCxnSpPr>
          <p:cNvPr id="7" name="Straight Connector 6"/>
          <p:cNvCxnSpPr/>
          <p:nvPr/>
        </p:nvCxnSpPr>
        <p:spPr>
          <a:xfrm>
            <a:off x="4600353" y="2374605"/>
            <a:ext cx="11138" cy="4134145"/>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5001" y="5593656"/>
            <a:ext cx="2896135" cy="859680"/>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3243" y="5546552"/>
            <a:ext cx="2139838" cy="1007752"/>
          </a:xfrm>
          <a:prstGeom prst="rect">
            <a:avLst/>
          </a:prstGeom>
        </p:spPr>
      </p:pic>
      <p:sp>
        <p:nvSpPr>
          <p:cNvPr id="9" name="Rectangle 8"/>
          <p:cNvSpPr/>
          <p:nvPr/>
        </p:nvSpPr>
        <p:spPr>
          <a:xfrm>
            <a:off x="263866" y="1436711"/>
            <a:ext cx="8700621" cy="923330"/>
          </a:xfrm>
          <a:prstGeom prst="rect">
            <a:avLst/>
          </a:prstGeom>
        </p:spPr>
        <p:txBody>
          <a:bodyPr wrap="square">
            <a:spAutoFit/>
          </a:bodyPr>
          <a:lstStyle/>
          <a:p>
            <a:pPr marL="285750" indent="-285750">
              <a:buFont typeface="Arial" panose="020B0604020202020204" pitchFamily="34" charset="0"/>
              <a:buChar char="•"/>
            </a:pPr>
            <a:r>
              <a:rPr lang="en-US" dirty="0"/>
              <a:t>Open Source software can often be as capable, or more capable than proprietary software. </a:t>
            </a:r>
            <a:endParaRPr lang="en-US" dirty="0" smtClean="0"/>
          </a:p>
          <a:p>
            <a:pPr marL="285750" indent="-285750">
              <a:buFont typeface="Arial" panose="020B0604020202020204" pitchFamily="34" charset="0"/>
              <a:buChar char="•"/>
            </a:pPr>
            <a:r>
              <a:rPr lang="en-US" dirty="0" smtClean="0"/>
              <a:t>Below </a:t>
            </a:r>
            <a:r>
              <a:rPr lang="en-US" dirty="0"/>
              <a:t>are some examples of proprietary software and open source </a:t>
            </a:r>
            <a:r>
              <a:rPr lang="en-US" dirty="0" smtClean="0"/>
              <a:t>alternatives.</a:t>
            </a:r>
            <a:endParaRPr lang="en-US" dirty="0"/>
          </a:p>
        </p:txBody>
      </p:sp>
      <p:pic>
        <p:nvPicPr>
          <p:cNvPr id="27" name="Content Placeholder 26"/>
          <p:cNvPicPr>
            <a:picLocks noGrp="1" noChangeAspect="1"/>
          </p:cNvPicPr>
          <p:nvPr>
            <p:ph sz="half" idx="2"/>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241" y="2678914"/>
            <a:ext cx="3775075" cy="138419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347" y="4063108"/>
            <a:ext cx="2454041" cy="1065974"/>
          </a:xfrm>
          <a:prstGeom prst="rect">
            <a:avLst/>
          </a:prstGeom>
        </p:spPr>
      </p:pic>
      <p:pic>
        <p:nvPicPr>
          <p:cNvPr id="31" name="Picture 30"/>
          <p:cNvPicPr>
            <a:picLocks noChangeAspect="1"/>
          </p:cNvPicPr>
          <p:nvPr/>
        </p:nvPicPr>
        <p:blipFill>
          <a:blip r:embed="rId8"/>
          <a:stretch>
            <a:fillRect/>
          </a:stretch>
        </p:blipFill>
        <p:spPr>
          <a:xfrm>
            <a:off x="5490080" y="3980085"/>
            <a:ext cx="2626165" cy="1552720"/>
          </a:xfrm>
          <a:prstGeom prst="rect">
            <a:avLst/>
          </a:prstGeom>
        </p:spPr>
      </p:pic>
    </p:spTree>
    <p:extLst>
      <p:ext uri="{BB962C8B-B14F-4D97-AF65-F5344CB8AC3E}">
        <p14:creationId xmlns:p14="http://schemas.microsoft.com/office/powerpoint/2010/main" val="315486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Intellectual Property Disputes</a:t>
            </a:r>
            <a:endParaRPr lang="en-US" dirty="0"/>
          </a:p>
        </p:txBody>
      </p:sp>
      <p:sp>
        <p:nvSpPr>
          <p:cNvPr id="3" name="Content Placeholder 2"/>
          <p:cNvSpPr>
            <a:spLocks noGrp="1"/>
          </p:cNvSpPr>
          <p:nvPr>
            <p:ph sz="half" idx="1"/>
          </p:nvPr>
        </p:nvSpPr>
        <p:spPr>
          <a:xfrm>
            <a:off x="323528" y="1557338"/>
            <a:ext cx="4459610" cy="4967287"/>
          </a:xfrm>
        </p:spPr>
        <p:txBody>
          <a:bodyPr/>
          <a:lstStyle/>
          <a:p>
            <a:r>
              <a:rPr lang="en-US" sz="1600" b="1" dirty="0"/>
              <a:t>Mattel Inc. v. MGA Entertainment Inc.</a:t>
            </a:r>
          </a:p>
          <a:p>
            <a:pPr lvl="1"/>
            <a:r>
              <a:rPr lang="en-US" sz="1600" b="0" dirty="0" smtClean="0"/>
              <a:t>The </a:t>
            </a:r>
            <a:r>
              <a:rPr lang="en-US" sz="1600" b="0" dirty="0"/>
              <a:t>successful </a:t>
            </a:r>
            <a:r>
              <a:rPr lang="en-US" sz="1600" b="0" dirty="0" err="1"/>
              <a:t>Bratz</a:t>
            </a:r>
            <a:r>
              <a:rPr lang="en-US" sz="1600" b="0" dirty="0"/>
              <a:t> Dolls were launched in 2001 as a rival to Barbie, who first came on the scene in 1959. </a:t>
            </a:r>
            <a:endParaRPr lang="en-US" sz="1600" b="0" dirty="0" smtClean="0"/>
          </a:p>
          <a:p>
            <a:pPr lvl="1"/>
            <a:r>
              <a:rPr lang="en-US" sz="1600" b="0" dirty="0" smtClean="0"/>
              <a:t>Within </a:t>
            </a:r>
            <a:r>
              <a:rPr lang="en-US" sz="1600" b="0" dirty="0"/>
              <a:t>two years, $1 billion of </a:t>
            </a:r>
            <a:r>
              <a:rPr lang="en-US" sz="1600" b="0" dirty="0" err="1"/>
              <a:t>Bratz</a:t>
            </a:r>
            <a:r>
              <a:rPr lang="en-US" sz="1600" b="0" dirty="0"/>
              <a:t> dolls were sold. </a:t>
            </a:r>
            <a:endParaRPr lang="en-US" sz="1600" b="0" dirty="0" smtClean="0"/>
          </a:p>
          <a:p>
            <a:pPr lvl="1"/>
            <a:r>
              <a:rPr lang="en-US" sz="1600" b="0" dirty="0" smtClean="0"/>
              <a:t>Because </a:t>
            </a:r>
            <a:r>
              <a:rPr lang="en-US" sz="1600" b="0" dirty="0"/>
              <a:t>the </a:t>
            </a:r>
            <a:r>
              <a:rPr lang="en-US" sz="1600" b="0" dirty="0" err="1"/>
              <a:t>Bratz</a:t>
            </a:r>
            <a:r>
              <a:rPr lang="en-US" sz="1600" b="0" dirty="0"/>
              <a:t> creator, Carter Bryant, had previously worked for Mattel, they made the case that he broke his employee agreement that any intellectual property he created would be the property of Mattel</a:t>
            </a:r>
            <a:r>
              <a:rPr lang="en-US" sz="1600" b="0" dirty="0" smtClean="0"/>
              <a:t>.</a:t>
            </a:r>
            <a:endParaRPr lang="en-US" sz="1600" b="0" dirty="0"/>
          </a:p>
        </p:txBody>
      </p:sp>
      <p:sp>
        <p:nvSpPr>
          <p:cNvPr id="5" name="Content Placeholder 4"/>
          <p:cNvSpPr>
            <a:spLocks noGrp="1"/>
          </p:cNvSpPr>
          <p:nvPr>
            <p:ph sz="half" idx="2"/>
          </p:nvPr>
        </p:nvSpPr>
        <p:spPr>
          <a:xfrm>
            <a:off x="323528" y="4653136"/>
            <a:ext cx="8136260" cy="1871489"/>
          </a:xfrm>
        </p:spPr>
        <p:txBody>
          <a:bodyPr/>
          <a:lstStyle/>
          <a:p>
            <a:pPr lvl="1"/>
            <a:r>
              <a:rPr lang="en-US" sz="1600" b="0" dirty="0" smtClean="0"/>
              <a:t>In </a:t>
            </a:r>
            <a:r>
              <a:rPr lang="en-US" sz="1600" b="0" dirty="0"/>
              <a:t>2008, Mattel’s case against MGA went to court, and a jury ruled in Mattel’s favor, awarding it $100 million under the reasoning that Bryant had illegally sold his idea. </a:t>
            </a:r>
          </a:p>
          <a:p>
            <a:pPr lvl="1"/>
            <a:r>
              <a:rPr lang="en-US" sz="1600" b="0" dirty="0"/>
              <a:t>It also gave Mattel rights over the </a:t>
            </a:r>
            <a:r>
              <a:rPr lang="en-US" sz="1600" b="0" dirty="0" err="1"/>
              <a:t>Bratz</a:t>
            </a:r>
            <a:r>
              <a:rPr lang="en-US" sz="1600" b="0" dirty="0"/>
              <a:t> line of dolls as well. </a:t>
            </a:r>
          </a:p>
          <a:p>
            <a:pPr lvl="1"/>
            <a:r>
              <a:rPr lang="en-US" sz="1600" b="0" dirty="0"/>
              <a:t>That was reversed a year later when MGA was awarded $300 million in damages, fees, and costs after courts decided that they failed to recognize how much work was done by MGA in developing their designs. </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444" y="1700808"/>
            <a:ext cx="4228324" cy="2808312"/>
          </a:xfrm>
          <a:prstGeom prst="rect">
            <a:avLst/>
          </a:prstGeom>
        </p:spPr>
      </p:pic>
    </p:spTree>
    <p:extLst>
      <p:ext uri="{BB962C8B-B14F-4D97-AF65-F5344CB8AC3E}">
        <p14:creationId xmlns:p14="http://schemas.microsoft.com/office/powerpoint/2010/main" val="4232665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Intellectual Property Disputes</a:t>
            </a:r>
            <a:endParaRPr lang="en-US" dirty="0"/>
          </a:p>
        </p:txBody>
      </p:sp>
      <p:sp>
        <p:nvSpPr>
          <p:cNvPr id="3" name="Content Placeholder 2"/>
          <p:cNvSpPr>
            <a:spLocks noGrp="1"/>
          </p:cNvSpPr>
          <p:nvPr>
            <p:ph idx="1"/>
          </p:nvPr>
        </p:nvSpPr>
        <p:spPr>
          <a:xfrm>
            <a:off x="323528" y="1623270"/>
            <a:ext cx="5472608" cy="4895998"/>
          </a:xfrm>
        </p:spPr>
        <p:txBody>
          <a:bodyPr/>
          <a:lstStyle/>
          <a:p>
            <a:r>
              <a:rPr lang="en-US" sz="2000" b="1" dirty="0"/>
              <a:t>A&amp;M Records, Inc. v. Napster Inc.</a:t>
            </a:r>
          </a:p>
          <a:p>
            <a:pPr lvl="1"/>
            <a:r>
              <a:rPr lang="en-US" sz="1600" b="0" dirty="0"/>
              <a:t>The file-sharing platform Napster launched in 1999</a:t>
            </a:r>
            <a:r>
              <a:rPr lang="en-US" sz="1600" b="0" dirty="0" smtClean="0"/>
              <a:t>. </a:t>
            </a:r>
          </a:p>
          <a:p>
            <a:pPr lvl="1"/>
            <a:r>
              <a:rPr lang="en-US" sz="1600" b="0" dirty="0" smtClean="0"/>
              <a:t>It </a:t>
            </a:r>
            <a:r>
              <a:rPr lang="en-US" sz="1600" b="0" dirty="0"/>
              <a:t>allowed music lovers to easily download music from other users’ digital libraries. </a:t>
            </a:r>
            <a:endParaRPr lang="en-US" sz="1600" b="0" dirty="0" smtClean="0"/>
          </a:p>
          <a:p>
            <a:pPr lvl="1"/>
            <a:r>
              <a:rPr lang="en-US" sz="1600" b="0" dirty="0" smtClean="0"/>
              <a:t>A </a:t>
            </a:r>
            <a:r>
              <a:rPr lang="en-US" sz="1600" b="0" dirty="0"/>
              <a:t>year later it had 20 million users across the globe. </a:t>
            </a:r>
            <a:endParaRPr lang="en-US" sz="1600" b="0" dirty="0" smtClean="0"/>
          </a:p>
          <a:p>
            <a:pPr lvl="1"/>
            <a:r>
              <a:rPr lang="en-US" sz="1600" b="0" dirty="0" smtClean="0"/>
              <a:t>The </a:t>
            </a:r>
            <a:r>
              <a:rPr lang="en-US" sz="1600" b="0" dirty="0"/>
              <a:t>company’s launch transformed the music industry so much so that 2000 was the first year that record sales ever dipped on a global scale.</a:t>
            </a:r>
          </a:p>
          <a:p>
            <a:pPr lvl="1"/>
            <a:r>
              <a:rPr lang="en-US" sz="1600" b="0" dirty="0"/>
              <a:t>Many sued, including BMG, EMI, Sony, Warner and Universal</a:t>
            </a:r>
            <a:r>
              <a:rPr lang="en-US" sz="1600" b="0" dirty="0" smtClean="0"/>
              <a:t>, </a:t>
            </a:r>
            <a:r>
              <a:rPr lang="en-US" sz="1600" b="0" dirty="0"/>
              <a:t>and in 2001, courts ruled against Napster for breach of copyright. </a:t>
            </a:r>
          </a:p>
        </p:txBody>
      </p:sp>
      <p:pic>
        <p:nvPicPr>
          <p:cNvPr id="7" name="Picture 6"/>
          <p:cNvPicPr>
            <a:picLocks noChangeAspect="1"/>
          </p:cNvPicPr>
          <p:nvPr/>
        </p:nvPicPr>
        <p:blipFill rotWithShape="1">
          <a:blip r:embed="rId2">
            <a:clrChange>
              <a:clrFrom>
                <a:srgbClr val="FFFFFF"/>
              </a:clrFrom>
              <a:clrTo>
                <a:srgbClr val="FFFFFF">
                  <a:alpha val="0"/>
                </a:srgbClr>
              </a:clrTo>
            </a:clrChange>
          </a:blip>
          <a:srcRect l="7692"/>
          <a:stretch/>
        </p:blipFill>
        <p:spPr>
          <a:xfrm>
            <a:off x="6012160" y="1268760"/>
            <a:ext cx="2592288" cy="280831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0525" r="11566"/>
          <a:stretch/>
        </p:blipFill>
        <p:spPr>
          <a:xfrm>
            <a:off x="5976156" y="4149080"/>
            <a:ext cx="2664296" cy="2308072"/>
          </a:xfrm>
          <a:prstGeom prst="rect">
            <a:avLst/>
          </a:prstGeom>
        </p:spPr>
      </p:pic>
    </p:spTree>
    <p:extLst>
      <p:ext uri="{BB962C8B-B14F-4D97-AF65-F5344CB8AC3E}">
        <p14:creationId xmlns:p14="http://schemas.microsoft.com/office/powerpoint/2010/main" val="1163006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8</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TWO of the following: </a:t>
            </a:r>
          </a:p>
          <a:p>
            <a:pPr lvl="1">
              <a:buFont typeface="+mj-lt"/>
              <a:buAutoNum type="alphaLcPeriod"/>
            </a:pPr>
            <a:r>
              <a:rPr lang="en-US" sz="1200" b="0" dirty="0">
                <a:solidFill>
                  <a:srgbClr val="C00000"/>
                </a:solidFill>
              </a:rPr>
              <a:t>Describe why it is important to properly dispose of digital technology. List at least three dangerous chemicals that could be used to create digital devices or used inside a digital device.</a:t>
            </a:r>
          </a:p>
          <a:p>
            <a:pPr lvl="1">
              <a:buFont typeface="+mj-lt"/>
              <a:buAutoNum type="alphaLcPeriod"/>
            </a:pPr>
            <a:r>
              <a:rPr lang="en-US" sz="1200" b="0" dirty="0">
                <a:solidFill>
                  <a:srgbClr val="C00000"/>
                </a:solidFill>
              </a:rPr>
              <a:t>Explain to your counselor why it is important to use a certified recycler of digital technology hardware or devices</a:t>
            </a:r>
            <a:r>
              <a:rPr lang="en-US" sz="1200" b="0" dirty="0" smtClean="0">
                <a:solidFill>
                  <a:srgbClr val="C00000"/>
                </a:solidFill>
              </a:rPr>
              <a:t>.</a:t>
            </a:r>
            <a:endParaRPr lang="en-US" sz="1200" b="0" dirty="0">
              <a:solidFill>
                <a:srgbClr val="C00000"/>
              </a:solidFill>
            </a:endParaRPr>
          </a:p>
          <a:p>
            <a:pPr lvl="1">
              <a:buFont typeface="+mj-lt"/>
              <a:buAutoNum type="alphaLcPeriod"/>
            </a:pPr>
            <a:r>
              <a:rPr lang="en-US" sz="1200" b="0" dirty="0"/>
              <a:t>Do an internet search for an organization that collects discarded digital technology hardware or devices for repurposing or recycling. Find out what happens to that waste. Share with your counselor what you found.</a:t>
            </a:r>
          </a:p>
          <a:p>
            <a:pPr lvl="1">
              <a:buFont typeface="+mj-lt"/>
              <a:buAutoNum type="alphaLcPeriod"/>
            </a:pPr>
            <a:r>
              <a:rPr lang="en-US" sz="1200" b="0" dirty="0"/>
              <a:t>Visit a recycling center that disposes of digital technology hardware or devices. Find out what happens to that waste. Share what you learned with your counselor.</a:t>
            </a:r>
          </a:p>
          <a:p>
            <a:pPr lvl="1">
              <a:buFont typeface="+mj-lt"/>
              <a:buAutoNum type="alphaLcPeriod"/>
            </a:pPr>
            <a:r>
              <a:rPr lang="en-US" sz="1200" b="0" dirty="0"/>
              <a:t>Find a battery recycling center near you and find out what it does to recycle batteries. Share what you have learned with your counselor about the proper methods for recycling batteries.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1575029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Technology Disposal</a:t>
            </a:r>
            <a:endParaRPr lang="en-US" dirty="0"/>
          </a:p>
        </p:txBody>
      </p:sp>
      <p:sp>
        <p:nvSpPr>
          <p:cNvPr id="3" name="Content Placeholder 2"/>
          <p:cNvSpPr>
            <a:spLocks noGrp="1"/>
          </p:cNvSpPr>
          <p:nvPr>
            <p:ph sz="half" idx="1"/>
          </p:nvPr>
        </p:nvSpPr>
        <p:spPr>
          <a:xfrm>
            <a:off x="395536" y="1557337"/>
            <a:ext cx="4464496" cy="4967287"/>
          </a:xfrm>
        </p:spPr>
        <p:txBody>
          <a:bodyPr/>
          <a:lstStyle/>
          <a:p>
            <a:r>
              <a:rPr lang="en-US" sz="2000" dirty="0"/>
              <a:t>Electronic devices are a complex mixture of many different materials. </a:t>
            </a:r>
            <a:endParaRPr lang="en-US" sz="2000" dirty="0" smtClean="0"/>
          </a:p>
          <a:p>
            <a:pPr lvl="1"/>
            <a:r>
              <a:rPr lang="en-US" sz="1600" b="0" dirty="0" smtClean="0"/>
              <a:t>A </a:t>
            </a:r>
            <a:r>
              <a:rPr lang="en-US" sz="1600" b="0" dirty="0"/>
              <a:t>single smartphone contains between 500 and 1,000 components. </a:t>
            </a:r>
            <a:endParaRPr lang="en-US" sz="1600" b="0" dirty="0" smtClean="0"/>
          </a:p>
          <a:p>
            <a:pPr lvl="1"/>
            <a:r>
              <a:rPr lang="en-US" sz="1600" b="0" dirty="0" smtClean="0"/>
              <a:t>Many </a:t>
            </a:r>
            <a:r>
              <a:rPr lang="en-US" sz="1600" b="0" dirty="0"/>
              <a:t>of these contain toxic heavy metals as well as hazardous chemicals and materials which do not decay.</a:t>
            </a:r>
          </a:p>
          <a:p>
            <a:r>
              <a:rPr lang="en-US" sz="2000" dirty="0" smtClean="0"/>
              <a:t>Proper </a:t>
            </a:r>
            <a:r>
              <a:rPr lang="en-US" sz="2000" dirty="0"/>
              <a:t>disposal of electronics protects the environment, humans and wildlife from exposure to dangerous and toxic materials that are in digital technology devices.</a:t>
            </a:r>
          </a:p>
          <a:p>
            <a:endParaRPr lang="en-US" sz="1800" dirty="0"/>
          </a:p>
        </p:txBody>
      </p:sp>
      <p:pic>
        <p:nvPicPr>
          <p:cNvPr id="9" name="Content Placeholder 8"/>
          <p:cNvPicPr>
            <a:picLocks noGrp="1" noChangeAspect="1"/>
          </p:cNvPicPr>
          <p:nvPr>
            <p:ph sz="half" idx="2"/>
          </p:nvPr>
        </p:nvPicPr>
        <p:blipFill>
          <a:blip r:embed="rId2"/>
          <a:stretch>
            <a:fillRect/>
          </a:stretch>
        </p:blipFill>
        <p:spPr>
          <a:xfrm>
            <a:off x="4860032" y="1412776"/>
            <a:ext cx="4047066" cy="3600400"/>
          </a:xfrm>
          <a:prstGeom prst="rect">
            <a:avLst/>
          </a:prstGeom>
        </p:spPr>
      </p:pic>
    </p:spTree>
    <p:extLst>
      <p:ext uri="{BB962C8B-B14F-4D97-AF65-F5344CB8AC3E}">
        <p14:creationId xmlns:p14="http://schemas.microsoft.com/office/powerpoint/2010/main" val="67431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Technology Disposal</a:t>
            </a:r>
            <a:endParaRPr lang="en-US" dirty="0"/>
          </a:p>
        </p:txBody>
      </p:sp>
      <p:sp>
        <p:nvSpPr>
          <p:cNvPr id="3" name="Content Placeholder 2"/>
          <p:cNvSpPr>
            <a:spLocks noGrp="1"/>
          </p:cNvSpPr>
          <p:nvPr>
            <p:ph idx="1"/>
          </p:nvPr>
        </p:nvSpPr>
        <p:spPr>
          <a:xfrm>
            <a:off x="323528" y="1557338"/>
            <a:ext cx="8136260" cy="4967287"/>
          </a:xfrm>
        </p:spPr>
        <p:txBody>
          <a:bodyPr/>
          <a:lstStyle/>
          <a:p>
            <a:r>
              <a:rPr lang="en-US" sz="2200" dirty="0"/>
              <a:t>Some dangerous chemicals used in electronic devices include:</a:t>
            </a:r>
          </a:p>
          <a:p>
            <a:pPr lvl="1"/>
            <a:r>
              <a:rPr lang="en-US" sz="1800" dirty="0"/>
              <a:t>Brominated Flame Retardants </a:t>
            </a:r>
            <a:r>
              <a:rPr lang="mr-IN" sz="1800" b="0" dirty="0"/>
              <a:t>–</a:t>
            </a:r>
            <a:r>
              <a:rPr lang="en-US" sz="1800" b="0" dirty="0"/>
              <a:t> used in circuit boards and casings. </a:t>
            </a:r>
            <a:endParaRPr lang="en-US" sz="1800" b="0" dirty="0" smtClean="0"/>
          </a:p>
          <a:p>
            <a:pPr lvl="2"/>
            <a:r>
              <a:rPr lang="en-US" sz="1600" b="0" dirty="0" smtClean="0"/>
              <a:t>Long </a:t>
            </a:r>
            <a:r>
              <a:rPr lang="en-US" sz="1600" b="0" dirty="0"/>
              <a:t>term exposure can lead to impaired learning and memory functions. </a:t>
            </a:r>
            <a:endParaRPr lang="en-US" sz="1600" b="0" dirty="0" smtClean="0"/>
          </a:p>
          <a:p>
            <a:pPr lvl="2"/>
            <a:r>
              <a:rPr lang="en-US" sz="1600" b="0" dirty="0" smtClean="0"/>
              <a:t>It </a:t>
            </a:r>
            <a:r>
              <a:rPr lang="en-US" sz="1600" b="0" dirty="0"/>
              <a:t>can also interfere with thyroid and estrogen hormone systems</a:t>
            </a:r>
          </a:p>
          <a:p>
            <a:pPr lvl="1"/>
            <a:r>
              <a:rPr lang="en-US" sz="1800" dirty="0" smtClean="0"/>
              <a:t>Lead</a:t>
            </a:r>
            <a:r>
              <a:rPr lang="en-US" sz="1800" b="0" dirty="0" smtClean="0"/>
              <a:t> </a:t>
            </a:r>
            <a:r>
              <a:rPr lang="mr-IN" sz="1800" b="0" dirty="0"/>
              <a:t>–</a:t>
            </a:r>
            <a:r>
              <a:rPr lang="en-US" sz="1800" b="0" dirty="0"/>
              <a:t> Used in cathode ray tubes (</a:t>
            </a:r>
            <a:r>
              <a:rPr lang="en-US" sz="1800" b="0" dirty="0" smtClean="0"/>
              <a:t>CRT) </a:t>
            </a:r>
            <a:r>
              <a:rPr lang="en-US" sz="1800" b="0" dirty="0"/>
              <a:t>in monitors</a:t>
            </a:r>
            <a:r>
              <a:rPr lang="en-US" sz="1800" b="0" dirty="0" smtClean="0"/>
              <a:t>.</a:t>
            </a:r>
          </a:p>
          <a:p>
            <a:pPr lvl="2"/>
            <a:r>
              <a:rPr lang="en-US" sz="1600" b="0" dirty="0" smtClean="0"/>
              <a:t>Exposure </a:t>
            </a:r>
            <a:r>
              <a:rPr lang="en-US" sz="1600" b="0" dirty="0"/>
              <a:t>can cause intellectual impairment, and damage nervous, blood and reproductive systems.</a:t>
            </a:r>
          </a:p>
          <a:p>
            <a:pPr lvl="1"/>
            <a:r>
              <a:rPr lang="en-US" sz="1800" dirty="0" smtClean="0"/>
              <a:t>Mercury</a:t>
            </a:r>
            <a:r>
              <a:rPr lang="en-US" sz="1800" b="0" dirty="0" smtClean="0"/>
              <a:t> </a:t>
            </a:r>
            <a:r>
              <a:rPr lang="mr-IN" sz="1800" b="0" dirty="0"/>
              <a:t>–</a:t>
            </a:r>
            <a:r>
              <a:rPr lang="en-US" sz="1800" b="0" dirty="0"/>
              <a:t> Used in lighting for flat screen displays. </a:t>
            </a:r>
            <a:endParaRPr lang="en-US" sz="1800" b="0" dirty="0" smtClean="0"/>
          </a:p>
          <a:p>
            <a:pPr lvl="2"/>
            <a:r>
              <a:rPr lang="en-US" sz="1600" b="0" dirty="0" smtClean="0"/>
              <a:t>Can </a:t>
            </a:r>
            <a:r>
              <a:rPr lang="en-US" sz="1600" b="0" dirty="0"/>
              <a:t>damage the brain and nervous system especially during early development</a:t>
            </a:r>
          </a:p>
          <a:p>
            <a:pPr lvl="1"/>
            <a:r>
              <a:rPr lang="en-US" sz="1800" dirty="0" smtClean="0"/>
              <a:t>Hexavalent Chromium Compounds</a:t>
            </a:r>
            <a:r>
              <a:rPr lang="en-US" sz="1800" b="0" dirty="0" smtClean="0"/>
              <a:t> </a:t>
            </a:r>
            <a:r>
              <a:rPr lang="mr-IN" sz="1800" b="0" dirty="0" smtClean="0"/>
              <a:t>–</a:t>
            </a:r>
            <a:r>
              <a:rPr lang="en-US" sz="1800" b="0" dirty="0" smtClean="0"/>
              <a:t> Used in metal housing production. </a:t>
            </a:r>
          </a:p>
          <a:p>
            <a:pPr lvl="2"/>
            <a:r>
              <a:rPr lang="en-US" sz="1600" b="0" dirty="0" smtClean="0"/>
              <a:t>Highly toxic and carcinogenic to humans and animals.</a:t>
            </a:r>
          </a:p>
          <a:p>
            <a:pPr lvl="1"/>
            <a:r>
              <a:rPr lang="en-US" sz="1800" dirty="0" smtClean="0"/>
              <a:t>Polyvinyl </a:t>
            </a:r>
            <a:r>
              <a:rPr lang="en-US" sz="1800" dirty="0"/>
              <a:t>Chloride (PVC)</a:t>
            </a:r>
            <a:r>
              <a:rPr lang="en-US" sz="1800" b="0" dirty="0"/>
              <a:t> </a:t>
            </a:r>
            <a:r>
              <a:rPr lang="mr-IN" sz="1800" b="0" dirty="0"/>
              <a:t>–</a:t>
            </a:r>
            <a:r>
              <a:rPr lang="en-US" sz="1800" b="0" dirty="0"/>
              <a:t> Used in wire and cable insulation. </a:t>
            </a:r>
            <a:endParaRPr lang="en-US" sz="1800" b="0" dirty="0" smtClean="0"/>
          </a:p>
          <a:p>
            <a:pPr lvl="2"/>
            <a:r>
              <a:rPr lang="en-US" sz="1600" b="0" dirty="0" smtClean="0"/>
              <a:t>Releases </a:t>
            </a:r>
            <a:r>
              <a:rPr lang="en-US" sz="1600" b="0" dirty="0"/>
              <a:t>highly persistent and toxic fumes when burned.</a:t>
            </a:r>
          </a:p>
        </p:txBody>
      </p:sp>
    </p:spTree>
    <p:extLst>
      <p:ext uri="{BB962C8B-B14F-4D97-AF65-F5344CB8AC3E}">
        <p14:creationId xmlns:p14="http://schemas.microsoft.com/office/powerpoint/2010/main" val="36666812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Digital Technology </a:t>
            </a:r>
            <a:r>
              <a:rPr lang="en-US" dirty="0" smtClean="0"/>
              <a:t>Recycling</a:t>
            </a:r>
            <a:endParaRPr lang="en-US" dirty="0"/>
          </a:p>
        </p:txBody>
      </p:sp>
      <p:sp>
        <p:nvSpPr>
          <p:cNvPr id="3" name="Content Placeholder 2"/>
          <p:cNvSpPr>
            <a:spLocks noGrp="1"/>
          </p:cNvSpPr>
          <p:nvPr>
            <p:ph idx="1"/>
          </p:nvPr>
        </p:nvSpPr>
        <p:spPr>
          <a:xfrm>
            <a:off x="107504" y="1556792"/>
            <a:ext cx="6192688" cy="5184030"/>
          </a:xfrm>
        </p:spPr>
        <p:txBody>
          <a:bodyPr/>
          <a:lstStyle/>
          <a:p>
            <a:pPr>
              <a:spcBef>
                <a:spcPts val="0"/>
              </a:spcBef>
            </a:pPr>
            <a:r>
              <a:rPr lang="en-US" sz="2000" dirty="0" smtClean="0"/>
              <a:t>It's </a:t>
            </a:r>
            <a:r>
              <a:rPr lang="en-US" sz="2000" dirty="0"/>
              <a:t>important to understand the environmental and security reasons for using a certified recycler when disposing of digital technology hardware or devices</a:t>
            </a:r>
            <a:r>
              <a:rPr lang="en-US" sz="2000" dirty="0" smtClean="0"/>
              <a:t>. Here’s why:</a:t>
            </a:r>
          </a:p>
          <a:p>
            <a:pPr lvl="1">
              <a:spcBef>
                <a:spcPts val="0"/>
              </a:spcBef>
              <a:buFont typeface="+mj-lt"/>
              <a:buAutoNum type="arabicPeriod"/>
            </a:pPr>
            <a:r>
              <a:rPr lang="en-US" sz="1600" b="0" dirty="0" smtClean="0"/>
              <a:t>Environmental Responsibility</a:t>
            </a:r>
          </a:p>
          <a:p>
            <a:pPr lvl="2">
              <a:spcBef>
                <a:spcPts val="0"/>
              </a:spcBef>
              <a:buFont typeface="+mj-lt"/>
              <a:buAutoNum type="alphaLcPeriod"/>
            </a:pPr>
            <a:r>
              <a:rPr lang="en-US" sz="1400" dirty="0" smtClean="0"/>
              <a:t>Prevents </a:t>
            </a:r>
            <a:r>
              <a:rPr lang="en-US" sz="1400" dirty="0"/>
              <a:t>E-Waste Pollution: Electronic waste (e-waste) contains harmful materials like lead, mercury, and cadmium, which can leak into the environment if not properly disposed </a:t>
            </a:r>
            <a:r>
              <a:rPr lang="en-US" sz="1400" dirty="0" smtClean="0"/>
              <a:t>of.</a:t>
            </a:r>
          </a:p>
          <a:p>
            <a:pPr lvl="2">
              <a:spcBef>
                <a:spcPts val="0"/>
              </a:spcBef>
              <a:buFont typeface="+mj-lt"/>
              <a:buAutoNum type="alphaLcPeriod"/>
            </a:pPr>
            <a:r>
              <a:rPr lang="en-US" sz="1400" dirty="0" smtClean="0"/>
              <a:t>Recycles </a:t>
            </a:r>
            <a:r>
              <a:rPr lang="en-US" sz="1400" dirty="0"/>
              <a:t>Valuable Materials: Certified recyclers recover and reuse precious metals (gold, silver, copper) from old devices, reducing the need for </a:t>
            </a:r>
            <a:r>
              <a:rPr lang="en-US" sz="1400" dirty="0" smtClean="0"/>
              <a:t>mining.</a:t>
            </a:r>
          </a:p>
          <a:p>
            <a:pPr lvl="2">
              <a:spcBef>
                <a:spcPts val="0"/>
              </a:spcBef>
              <a:buFont typeface="+mj-lt"/>
              <a:buAutoNum type="alphaLcPeriod"/>
            </a:pPr>
            <a:r>
              <a:rPr lang="en-US" sz="1400" dirty="0" smtClean="0"/>
              <a:t>Reduces </a:t>
            </a:r>
            <a:r>
              <a:rPr lang="en-US" sz="1400" dirty="0"/>
              <a:t>Landfill Waste: By recycling, you help reduce the amount of toxic waste that ends up in landfills.</a:t>
            </a:r>
          </a:p>
          <a:p>
            <a:pPr lvl="1">
              <a:spcBef>
                <a:spcPts val="0"/>
              </a:spcBef>
              <a:buFont typeface="+mj-lt"/>
              <a:buAutoNum type="arabicPeriod"/>
            </a:pPr>
            <a:r>
              <a:rPr lang="en-US" sz="1600" b="0" dirty="0" smtClean="0"/>
              <a:t>Data Security</a:t>
            </a:r>
          </a:p>
          <a:p>
            <a:pPr lvl="2">
              <a:spcBef>
                <a:spcPts val="0"/>
              </a:spcBef>
              <a:buFont typeface="+mj-lt"/>
              <a:buAutoNum type="alphaLcPeriod"/>
            </a:pPr>
            <a:r>
              <a:rPr lang="en-US" sz="1400" dirty="0" smtClean="0"/>
              <a:t>Protects </a:t>
            </a:r>
            <a:r>
              <a:rPr lang="en-US" sz="1400" dirty="0"/>
              <a:t>Personal Information: Your old devices may still contain personal data (photos, passwords, financial info). Certified recyclers use secure data destruction methods to wipe or destroy </a:t>
            </a:r>
            <a:r>
              <a:rPr lang="en-US" sz="1400" dirty="0" smtClean="0"/>
              <a:t>data.</a:t>
            </a:r>
          </a:p>
          <a:p>
            <a:pPr lvl="2">
              <a:spcBef>
                <a:spcPts val="0"/>
              </a:spcBef>
              <a:buFont typeface="+mj-lt"/>
              <a:buAutoNum type="alphaLcPeriod"/>
            </a:pPr>
            <a:r>
              <a:rPr lang="en-US" sz="1400" dirty="0" smtClean="0"/>
              <a:t>Prevents </a:t>
            </a:r>
            <a:r>
              <a:rPr lang="en-US" sz="1400" dirty="0"/>
              <a:t>Identity Theft: Improper disposal can lead to hackers recovering your data from old hard drives or devices</a:t>
            </a:r>
            <a:r>
              <a:rPr lang="en-US" sz="1400" dirty="0" smtClean="0"/>
              <a:t>.</a:t>
            </a: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2310248"/>
            <a:ext cx="2808313" cy="187220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4365104"/>
            <a:ext cx="2808313" cy="2241970"/>
          </a:xfrm>
          <a:prstGeom prst="rect">
            <a:avLst/>
          </a:prstGeom>
        </p:spPr>
      </p:pic>
    </p:spTree>
    <p:extLst>
      <p:ext uri="{BB962C8B-B14F-4D97-AF65-F5344CB8AC3E}">
        <p14:creationId xmlns:p14="http://schemas.microsoft.com/office/powerpoint/2010/main" val="136998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2</a:t>
            </a:r>
            <a:endParaRPr lang="uk-UA" b="1" dirty="0">
              <a:latin typeface="Tahoma" charset="0"/>
            </a:endParaRPr>
          </a:p>
        </p:txBody>
      </p:sp>
      <p:sp>
        <p:nvSpPr>
          <p:cNvPr id="36867" name="Rectangle 3"/>
          <p:cNvSpPr>
            <a:spLocks noGrp="1" noChangeArrowheads="1"/>
          </p:cNvSpPr>
          <p:nvPr>
            <p:ph type="body" idx="1"/>
          </p:nvPr>
        </p:nvSpPr>
        <p:spPr>
          <a:xfrm>
            <a:off x="1331913" y="1844675"/>
            <a:ext cx="6769100" cy="4248150"/>
          </a:xfrm>
        </p:spPr>
        <p:txBody>
          <a:bodyPr/>
          <a:lstStyle/>
          <a:p>
            <a:pPr marL="0" indent="0">
              <a:buNone/>
            </a:pPr>
            <a:r>
              <a:rPr lang="en-US" sz="1600" dirty="0"/>
              <a:t>Do the following: </a:t>
            </a:r>
          </a:p>
          <a:p>
            <a:pPr lvl="1">
              <a:buFont typeface="+mj-lt"/>
              <a:buAutoNum type="alphaLcPeriod"/>
            </a:pPr>
            <a:r>
              <a:rPr lang="en-US" sz="1200" b="0" dirty="0">
                <a:solidFill>
                  <a:srgbClr val="C00000"/>
                </a:solidFill>
              </a:rPr>
              <a:t>Give a brief history of the changes in digital technology over time. Discuss with your counselor how digital technology in your lifetime compares with that of your parent's, grandparent's, or other adult's lifetime.</a:t>
            </a:r>
          </a:p>
          <a:p>
            <a:pPr lvl="1">
              <a:buFont typeface="+mj-lt"/>
              <a:buAutoNum type="alphaLcPeriod"/>
            </a:pPr>
            <a:r>
              <a:rPr lang="en-US" sz="1200" b="0" dirty="0"/>
              <a:t>Describe what kinds of computers or devices you imagine might be available when you are an adult.</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spTree>
    <p:extLst>
      <p:ext uri="{BB962C8B-B14F-4D97-AF65-F5344CB8AC3E}">
        <p14:creationId xmlns:p14="http://schemas.microsoft.com/office/powerpoint/2010/main" val="2218019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Digital Technology </a:t>
            </a:r>
            <a:r>
              <a:rPr lang="en-US" dirty="0" smtClean="0"/>
              <a:t>Recycling</a:t>
            </a:r>
            <a:endParaRPr lang="en-US" dirty="0"/>
          </a:p>
        </p:txBody>
      </p:sp>
      <p:sp>
        <p:nvSpPr>
          <p:cNvPr id="3" name="Content Placeholder 2"/>
          <p:cNvSpPr>
            <a:spLocks noGrp="1"/>
          </p:cNvSpPr>
          <p:nvPr>
            <p:ph idx="1"/>
          </p:nvPr>
        </p:nvSpPr>
        <p:spPr>
          <a:xfrm>
            <a:off x="395536" y="1557338"/>
            <a:ext cx="5112568" cy="5184030"/>
          </a:xfrm>
        </p:spPr>
        <p:txBody>
          <a:bodyPr/>
          <a:lstStyle/>
          <a:p>
            <a:pPr>
              <a:spcBef>
                <a:spcPts val="0"/>
              </a:spcBef>
            </a:pPr>
            <a:r>
              <a:rPr lang="en-US" sz="2000" dirty="0" smtClean="0"/>
              <a:t>It's </a:t>
            </a:r>
            <a:r>
              <a:rPr lang="en-US" sz="2000" dirty="0"/>
              <a:t>important to understand the environmental and security reasons for using a certified recycler when disposing of digital technology hardware or devices</a:t>
            </a:r>
            <a:r>
              <a:rPr lang="en-US" sz="2000" dirty="0" smtClean="0"/>
              <a:t>. </a:t>
            </a:r>
            <a:r>
              <a:rPr lang="en-US" sz="2000" dirty="0"/>
              <a:t>Here’s </a:t>
            </a:r>
            <a:r>
              <a:rPr lang="en-US" sz="2000" dirty="0" smtClean="0"/>
              <a:t>why (continued):</a:t>
            </a:r>
            <a:endParaRPr lang="en-US" sz="2000" dirty="0"/>
          </a:p>
          <a:p>
            <a:pPr marL="800100" lvl="1" indent="-342900">
              <a:spcBef>
                <a:spcPts val="0"/>
              </a:spcBef>
              <a:buFont typeface="+mj-lt"/>
              <a:buAutoNum type="arabicPeriod" startAt="3"/>
            </a:pPr>
            <a:r>
              <a:rPr lang="en-US" sz="1600" b="0" dirty="0" smtClean="0"/>
              <a:t>Legal </a:t>
            </a:r>
            <a:r>
              <a:rPr lang="en-US" sz="1600" b="0" dirty="0"/>
              <a:t>and Ethical </a:t>
            </a:r>
            <a:r>
              <a:rPr lang="en-US" sz="1600" b="0" dirty="0" smtClean="0"/>
              <a:t>Responsibility</a:t>
            </a:r>
          </a:p>
          <a:p>
            <a:pPr lvl="2">
              <a:spcBef>
                <a:spcPts val="0"/>
              </a:spcBef>
              <a:buFont typeface="+mj-lt"/>
              <a:buAutoNum type="alphaLcPeriod"/>
            </a:pPr>
            <a:r>
              <a:rPr lang="en-US" sz="1400" dirty="0" smtClean="0"/>
              <a:t>Meets </a:t>
            </a:r>
            <a:r>
              <a:rPr lang="en-US" sz="1400" dirty="0"/>
              <a:t>Environmental Laws: Many countries have strict regulations on e-waste disposal. Certified recyclers ensure compliance with these </a:t>
            </a:r>
            <a:r>
              <a:rPr lang="en-US" sz="1400" dirty="0" smtClean="0"/>
              <a:t>laws.</a:t>
            </a:r>
          </a:p>
          <a:p>
            <a:pPr lvl="2">
              <a:spcBef>
                <a:spcPts val="0"/>
              </a:spcBef>
              <a:buFont typeface="+mj-lt"/>
              <a:buAutoNum type="alphaLcPeriod"/>
            </a:pPr>
            <a:r>
              <a:rPr lang="en-US" sz="1400" dirty="0" smtClean="0"/>
              <a:t>Encourages </a:t>
            </a:r>
            <a:r>
              <a:rPr lang="en-US" sz="1400" dirty="0"/>
              <a:t>Ethical Recycling: Some uncertified recyclers illegally export e-waste to developing countries, where it is improperly disposed of, harming people and ecosystems.</a:t>
            </a:r>
          </a:p>
          <a:p>
            <a:pPr lvl="1">
              <a:spcBef>
                <a:spcPts val="0"/>
              </a:spcBef>
              <a:buFont typeface="+mj-lt"/>
              <a:buAutoNum type="arabicPeriod" startAt="3"/>
            </a:pPr>
            <a:r>
              <a:rPr lang="en-US" sz="1600" b="0" dirty="0" smtClean="0"/>
              <a:t>Supports </a:t>
            </a:r>
            <a:r>
              <a:rPr lang="en-US" sz="1600" b="0" dirty="0"/>
              <a:t>the Circular Economy </a:t>
            </a:r>
            <a:endParaRPr lang="en-US" sz="1600" b="0" dirty="0" smtClean="0"/>
          </a:p>
          <a:p>
            <a:pPr lvl="2">
              <a:spcBef>
                <a:spcPts val="0"/>
              </a:spcBef>
              <a:buFont typeface="+mj-lt"/>
              <a:buAutoNum type="alphaLcPeriod"/>
            </a:pPr>
            <a:r>
              <a:rPr lang="en-US" sz="1400" dirty="0" smtClean="0"/>
              <a:t>Repurposes </a:t>
            </a:r>
            <a:r>
              <a:rPr lang="en-US" sz="1400" dirty="0"/>
              <a:t>Old Tech: Many devices can be refurbished and reused instead of being thrown </a:t>
            </a:r>
            <a:r>
              <a:rPr lang="en-US" sz="1400" dirty="0" smtClean="0"/>
              <a:t>away.</a:t>
            </a:r>
          </a:p>
          <a:p>
            <a:pPr lvl="2">
              <a:spcBef>
                <a:spcPts val="0"/>
              </a:spcBef>
              <a:buFont typeface="+mj-lt"/>
              <a:buAutoNum type="alphaLcPeriod"/>
            </a:pPr>
            <a:r>
              <a:rPr lang="en-US" sz="1400" dirty="0" smtClean="0"/>
              <a:t>Creates </a:t>
            </a:r>
            <a:r>
              <a:rPr lang="en-US" sz="1400" dirty="0"/>
              <a:t>Jobs: E-waste recycling supports </a:t>
            </a:r>
            <a:r>
              <a:rPr lang="en-US" sz="1400" b="0" dirty="0"/>
              <a:t>industries and jobs in tech refurbishing and sustainable manufacturing</a:t>
            </a:r>
            <a:r>
              <a:rPr lang="en-US" sz="1400" b="0" dirty="0" smtClean="0"/>
              <a:t>.</a:t>
            </a:r>
            <a:endParaRPr lang="en-US" sz="1400" b="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3019239"/>
            <a:ext cx="3503847" cy="2260228"/>
          </a:xfrm>
          <a:prstGeom prst="rect">
            <a:avLst/>
          </a:prstGeom>
        </p:spPr>
      </p:pic>
    </p:spTree>
    <p:extLst>
      <p:ext uri="{BB962C8B-B14F-4D97-AF65-F5344CB8AC3E}">
        <p14:creationId xmlns:p14="http://schemas.microsoft.com/office/powerpoint/2010/main" val="2955449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Digital Technology </a:t>
            </a:r>
            <a:r>
              <a:rPr lang="en-US" dirty="0" smtClean="0"/>
              <a:t>Recycling</a:t>
            </a:r>
            <a:endParaRPr lang="en-US" dirty="0"/>
          </a:p>
        </p:txBody>
      </p:sp>
      <p:sp>
        <p:nvSpPr>
          <p:cNvPr id="3" name="Content Placeholder 2"/>
          <p:cNvSpPr>
            <a:spLocks noGrp="1"/>
          </p:cNvSpPr>
          <p:nvPr>
            <p:ph idx="1"/>
          </p:nvPr>
        </p:nvSpPr>
        <p:spPr>
          <a:xfrm>
            <a:off x="395536" y="1557338"/>
            <a:ext cx="4320480" cy="4967287"/>
          </a:xfrm>
        </p:spPr>
        <p:txBody>
          <a:bodyPr/>
          <a:lstStyle/>
          <a:p>
            <a:pPr>
              <a:spcBef>
                <a:spcPts val="0"/>
              </a:spcBef>
            </a:pPr>
            <a:r>
              <a:rPr lang="en-US" sz="2000" dirty="0" smtClean="0"/>
              <a:t>How </a:t>
            </a:r>
            <a:r>
              <a:rPr lang="en-US" sz="2000" dirty="0"/>
              <a:t>to Find a Certified </a:t>
            </a:r>
            <a:r>
              <a:rPr lang="en-US" sz="2000" dirty="0" smtClean="0"/>
              <a:t>Recycler?</a:t>
            </a:r>
          </a:p>
          <a:p>
            <a:pPr lvl="1">
              <a:spcBef>
                <a:spcPts val="0"/>
              </a:spcBef>
            </a:pPr>
            <a:r>
              <a:rPr lang="en-US" sz="1600" b="0" dirty="0" smtClean="0"/>
              <a:t>Look </a:t>
            </a:r>
            <a:r>
              <a:rPr lang="en-US" sz="1600" b="0" dirty="0"/>
              <a:t>for recyclers certified by organizations </a:t>
            </a:r>
            <a:r>
              <a:rPr lang="en-US" sz="1600" b="0" dirty="0" smtClean="0"/>
              <a:t>like:</a:t>
            </a:r>
          </a:p>
          <a:p>
            <a:pPr lvl="2">
              <a:spcBef>
                <a:spcPts val="0"/>
              </a:spcBef>
            </a:pPr>
            <a:r>
              <a:rPr lang="en-US" sz="1400" dirty="0"/>
              <a:t>R2 (Responsible Recycling)</a:t>
            </a:r>
          </a:p>
          <a:p>
            <a:pPr lvl="2">
              <a:spcBef>
                <a:spcPts val="0"/>
              </a:spcBef>
            </a:pPr>
            <a:r>
              <a:rPr lang="en-US" sz="1400" dirty="0"/>
              <a:t>e-Stewards</a:t>
            </a:r>
          </a:p>
          <a:p>
            <a:pPr lvl="2">
              <a:spcBef>
                <a:spcPts val="0"/>
              </a:spcBef>
            </a:pPr>
            <a:r>
              <a:rPr lang="en-US" sz="1400" dirty="0"/>
              <a:t>Local Government E-Waste Programs</a:t>
            </a:r>
          </a:p>
          <a:p>
            <a:pPr lvl="1">
              <a:spcBef>
                <a:spcPts val="0"/>
              </a:spcBef>
            </a:pPr>
            <a:r>
              <a:rPr lang="en-US" sz="1600" b="0" dirty="0" smtClean="0"/>
              <a:t>Click </a:t>
            </a:r>
            <a:r>
              <a:rPr lang="en-US" sz="1600" b="0" dirty="0"/>
              <a:t>on the following link to find an </a:t>
            </a:r>
            <a:r>
              <a:rPr lang="en-US" sz="1600" dirty="0">
                <a:hlinkClick r:id="rId2"/>
              </a:rPr>
              <a:t>R2 Certified Facility</a:t>
            </a:r>
            <a:r>
              <a:rPr lang="en-US" sz="1600" b="0" dirty="0"/>
              <a:t>.</a:t>
            </a:r>
            <a:endParaRPr lang="en-US" sz="1600" b="0" dirty="0" smtClean="0"/>
          </a:p>
          <a:p>
            <a:pPr lvl="2">
              <a:spcBef>
                <a:spcPts val="0"/>
              </a:spcBef>
            </a:pPr>
            <a:endParaRPr lang="en-US" sz="1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557338"/>
            <a:ext cx="3096344" cy="3096344"/>
          </a:xfrm>
          <a:prstGeom prst="rect">
            <a:avLst/>
          </a:prstGeom>
        </p:spPr>
      </p:pic>
    </p:spTree>
    <p:extLst>
      <p:ext uri="{BB962C8B-B14F-4D97-AF65-F5344CB8AC3E}">
        <p14:creationId xmlns:p14="http://schemas.microsoft.com/office/powerpoint/2010/main" val="28453431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Technology Recycling Organizations</a:t>
            </a:r>
          </a:p>
        </p:txBody>
      </p:sp>
      <p:sp>
        <p:nvSpPr>
          <p:cNvPr id="3" name="Content Placeholder 2"/>
          <p:cNvSpPr>
            <a:spLocks noGrp="1"/>
          </p:cNvSpPr>
          <p:nvPr>
            <p:ph idx="1"/>
          </p:nvPr>
        </p:nvSpPr>
        <p:spPr>
          <a:xfrm>
            <a:off x="539552" y="1557339"/>
            <a:ext cx="5184576" cy="2807766"/>
          </a:xfrm>
        </p:spPr>
        <p:txBody>
          <a:bodyPr/>
          <a:lstStyle/>
          <a:p>
            <a:r>
              <a:rPr lang="en-US" sz="1800" dirty="0" smtClean="0"/>
              <a:t>Businesses that support </a:t>
            </a:r>
            <a:r>
              <a:rPr lang="en-US" sz="1800" dirty="0"/>
              <a:t>recycling of digital </a:t>
            </a:r>
            <a:r>
              <a:rPr lang="en-US" sz="1800" dirty="0" smtClean="0"/>
              <a:t>technology, devices, </a:t>
            </a:r>
            <a:r>
              <a:rPr lang="en-US" sz="1800" dirty="0"/>
              <a:t>and </a:t>
            </a:r>
            <a:r>
              <a:rPr lang="en-US" sz="1800" dirty="0" smtClean="0"/>
              <a:t>batteries.</a:t>
            </a:r>
            <a:endParaRPr lang="en-US" sz="1800" dirty="0"/>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3777" y="2621889"/>
            <a:ext cx="1677322" cy="1155954"/>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2117" y="1241825"/>
            <a:ext cx="2516330" cy="136757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609396"/>
            <a:ext cx="4740783" cy="31613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7396" y="4015041"/>
            <a:ext cx="1345772" cy="1345772"/>
          </a:xfrm>
          <a:prstGeom prst="rect">
            <a:avLst/>
          </a:prstGeom>
        </p:spPr>
      </p:pic>
      <p:pic>
        <p:nvPicPr>
          <p:cNvPr id="11" name="Picture 10"/>
          <p:cNvPicPr>
            <a:picLocks noChangeAspect="1"/>
          </p:cNvPicPr>
          <p:nvPr/>
        </p:nvPicPr>
        <p:blipFill rotWithShape="1">
          <a:blip r:embed="rId6"/>
          <a:srcRect l="14563" t="31100" r="13775" b="29525"/>
          <a:stretch/>
        </p:blipFill>
        <p:spPr>
          <a:xfrm>
            <a:off x="5468262" y="5517232"/>
            <a:ext cx="3168352" cy="870426"/>
          </a:xfrm>
          <a:prstGeom prst="rect">
            <a:avLst/>
          </a:prstGeom>
        </p:spPr>
      </p:pic>
    </p:spTree>
    <p:extLst>
      <p:ext uri="{BB962C8B-B14F-4D97-AF65-F5344CB8AC3E}">
        <p14:creationId xmlns:p14="http://schemas.microsoft.com/office/powerpoint/2010/main" val="3635374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76375" y="260350"/>
            <a:ext cx="7127875" cy="649288"/>
          </a:xfrm>
        </p:spPr>
        <p:txBody>
          <a:bodyPr/>
          <a:lstStyle/>
          <a:p>
            <a:r>
              <a:rPr lang="en-US" b="1" dirty="0" smtClean="0">
                <a:latin typeface="Tahoma" charset="0"/>
              </a:rPr>
              <a:t>Requirement 9</a:t>
            </a:r>
            <a:endParaRPr lang="uk-UA" b="1" dirty="0">
              <a:latin typeface="Tahoma" charset="0"/>
            </a:endParaRPr>
          </a:p>
        </p:txBody>
      </p:sp>
      <p:sp>
        <p:nvSpPr>
          <p:cNvPr id="36867" name="Rectangle 3"/>
          <p:cNvSpPr>
            <a:spLocks noGrp="1" noChangeArrowheads="1"/>
          </p:cNvSpPr>
          <p:nvPr>
            <p:ph type="body" idx="1"/>
          </p:nvPr>
        </p:nvSpPr>
        <p:spPr>
          <a:xfrm>
            <a:off x="1331912" y="1556792"/>
            <a:ext cx="6769100" cy="4248150"/>
          </a:xfrm>
        </p:spPr>
        <p:txBody>
          <a:bodyPr/>
          <a:lstStyle/>
          <a:p>
            <a:pPr marL="0" indent="0">
              <a:buNone/>
            </a:pPr>
            <a:r>
              <a:rPr lang="en-US" sz="1600" dirty="0"/>
              <a:t>Do ONE of the following: </a:t>
            </a:r>
          </a:p>
          <a:p>
            <a:pPr lvl="1">
              <a:buFont typeface="+mj-lt"/>
              <a:buAutoNum type="alphaLcPeriod"/>
            </a:pPr>
            <a:r>
              <a:rPr lang="en-US" sz="1200" b="0" dirty="0"/>
              <a:t>Identify three career opportunities that involve digital technology. Pick one and investigate the education, training, </a:t>
            </a:r>
            <a:r>
              <a:rPr lang="en-US" sz="1200" b="0" dirty="0" smtClean="0"/>
              <a:t>and experience </a:t>
            </a:r>
            <a:r>
              <a:rPr lang="en-US" sz="1200" b="0" dirty="0"/>
              <a:t>required for this profession. Discuss this with your counselor, and explain why this profession might interest you</a:t>
            </a:r>
            <a:r>
              <a:rPr lang="en-US" sz="1200" b="0" dirty="0" smtClean="0"/>
              <a:t>.</a:t>
            </a:r>
          </a:p>
          <a:p>
            <a:pPr lvl="1">
              <a:buFont typeface="+mj-lt"/>
              <a:buAutoNum type="alphaLcPeriod"/>
            </a:pPr>
            <a:r>
              <a:rPr lang="en-US" sz="1200" b="0" dirty="0" smtClean="0"/>
              <a:t>Visit </a:t>
            </a:r>
            <a:r>
              <a:rPr lang="en-US" sz="1200" b="0" dirty="0"/>
              <a:t>a business or an industrial facility that uses digital technology. Describe four ways digital technology is being used there. Share what you learned with your counselor.</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3800"/>
            <a:ext cx="1008112" cy="1042388"/>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17082" y="2924944"/>
            <a:ext cx="4998760" cy="3786293"/>
          </a:xfrm>
          <a:prstGeom prst="rect">
            <a:avLst/>
          </a:prstGeom>
          <a:noFill/>
          <a:ln w="9525">
            <a:noFill/>
            <a:miter lim="800000"/>
            <a:headEnd/>
            <a:tailEnd/>
          </a:ln>
          <a:effectLst/>
        </p:spPr>
      </p:pic>
    </p:spTree>
    <p:extLst>
      <p:ext uri="{BB962C8B-B14F-4D97-AF65-F5344CB8AC3E}">
        <p14:creationId xmlns:p14="http://schemas.microsoft.com/office/powerpoint/2010/main" val="29375987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Opportunities in Digital Technology</a:t>
            </a:r>
          </a:p>
        </p:txBody>
      </p:sp>
      <p:sp>
        <p:nvSpPr>
          <p:cNvPr id="3" name="Content Placeholder 2"/>
          <p:cNvSpPr>
            <a:spLocks noGrp="1"/>
          </p:cNvSpPr>
          <p:nvPr>
            <p:ph idx="1"/>
          </p:nvPr>
        </p:nvSpPr>
        <p:spPr>
          <a:xfrm>
            <a:off x="323528" y="1556792"/>
            <a:ext cx="4176464" cy="4967287"/>
          </a:xfrm>
        </p:spPr>
        <p:txBody>
          <a:bodyPr/>
          <a:lstStyle/>
          <a:p>
            <a:r>
              <a:rPr lang="en-US" sz="2000" dirty="0" smtClean="0"/>
              <a:t>Software </a:t>
            </a:r>
            <a:r>
              <a:rPr lang="en-US" sz="2000" dirty="0"/>
              <a:t>Developer</a:t>
            </a:r>
          </a:p>
          <a:p>
            <a:pPr lvl="1"/>
            <a:r>
              <a:rPr lang="en-US" sz="1600" b="0" dirty="0" smtClean="0"/>
              <a:t>Education</a:t>
            </a:r>
            <a:r>
              <a:rPr lang="en-US" sz="1600" b="0" dirty="0"/>
              <a:t>: Bachelor’s degree in Computer Science, Software Engineering, or a related field.</a:t>
            </a:r>
          </a:p>
          <a:p>
            <a:pPr lvl="1"/>
            <a:r>
              <a:rPr lang="en-US" sz="1600" b="0" dirty="0" smtClean="0"/>
              <a:t>Training</a:t>
            </a:r>
            <a:r>
              <a:rPr lang="en-US" sz="1600" b="0" dirty="0"/>
              <a:t>: Coding boot camps, online courses, or internships can supplement formal education.</a:t>
            </a:r>
          </a:p>
          <a:p>
            <a:pPr lvl="1"/>
            <a:r>
              <a:rPr lang="en-US" sz="1600" b="0" dirty="0" smtClean="0"/>
              <a:t>Experience</a:t>
            </a:r>
            <a:r>
              <a:rPr lang="en-US" sz="1600" b="0" dirty="0"/>
              <a:t>: Knowledge of programming languages (e.g., Python, Java, C++), problem-solving skills, and real-world projects or internships</a:t>
            </a:r>
            <a:r>
              <a:rPr lang="en-US" sz="1600" b="0" dirty="0" smtClean="0"/>
              <a:t>.</a:t>
            </a:r>
            <a:endParaRPr lang="en-US" sz="1600" b="0" dirty="0"/>
          </a:p>
        </p:txBody>
      </p:sp>
      <p:pic>
        <p:nvPicPr>
          <p:cNvPr id="5" name="Picture 4"/>
          <p:cNvPicPr>
            <a:picLocks noChangeAspect="1"/>
          </p:cNvPicPr>
          <p:nvPr/>
        </p:nvPicPr>
        <p:blipFill>
          <a:blip r:embed="rId2"/>
          <a:stretch>
            <a:fillRect/>
          </a:stretch>
        </p:blipFill>
        <p:spPr>
          <a:xfrm>
            <a:off x="4644008" y="1700808"/>
            <a:ext cx="4187957" cy="3140968"/>
          </a:xfrm>
          <a:prstGeom prst="rect">
            <a:avLst/>
          </a:prstGeom>
        </p:spPr>
      </p:pic>
    </p:spTree>
    <p:extLst>
      <p:ext uri="{BB962C8B-B14F-4D97-AF65-F5344CB8AC3E}">
        <p14:creationId xmlns:p14="http://schemas.microsoft.com/office/powerpoint/2010/main" val="564756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Opportunities in Digital Technology</a:t>
            </a:r>
          </a:p>
        </p:txBody>
      </p:sp>
      <p:sp>
        <p:nvSpPr>
          <p:cNvPr id="3" name="Content Placeholder 2"/>
          <p:cNvSpPr>
            <a:spLocks noGrp="1"/>
          </p:cNvSpPr>
          <p:nvPr>
            <p:ph idx="1"/>
          </p:nvPr>
        </p:nvSpPr>
        <p:spPr>
          <a:xfrm>
            <a:off x="179512" y="1556792"/>
            <a:ext cx="3888432" cy="4967287"/>
          </a:xfrm>
        </p:spPr>
        <p:txBody>
          <a:bodyPr/>
          <a:lstStyle/>
          <a:p>
            <a:r>
              <a:rPr lang="en-US" sz="2000" dirty="0" smtClean="0"/>
              <a:t>Cybersecurity </a:t>
            </a:r>
            <a:r>
              <a:rPr lang="en-US" sz="2000" dirty="0"/>
              <a:t>Analyst</a:t>
            </a:r>
          </a:p>
          <a:p>
            <a:pPr lvl="1"/>
            <a:r>
              <a:rPr lang="en-US" sz="1600" b="0" dirty="0" smtClean="0"/>
              <a:t>Education</a:t>
            </a:r>
            <a:r>
              <a:rPr lang="en-US" sz="1600" b="0" dirty="0"/>
              <a:t>: Bachelor’s degree in Cybersecurity, Information Technology, or Computer Science.</a:t>
            </a:r>
          </a:p>
          <a:p>
            <a:pPr lvl="1"/>
            <a:r>
              <a:rPr lang="en-US" sz="1600" b="0" dirty="0" smtClean="0"/>
              <a:t>Training</a:t>
            </a:r>
            <a:r>
              <a:rPr lang="en-US" sz="1600" b="0" dirty="0"/>
              <a:t>: Security certifications such as CompTIA Security+, Certified Ethical Hacker (CEH), or Certified Information Systems Security Professional (CISSP).</a:t>
            </a:r>
          </a:p>
          <a:p>
            <a:pPr lvl="1"/>
            <a:r>
              <a:rPr lang="en-US" sz="1600" b="0" dirty="0" smtClean="0"/>
              <a:t>Experience</a:t>
            </a:r>
            <a:r>
              <a:rPr lang="en-US" sz="1600" b="0" dirty="0"/>
              <a:t>: Hands-on experience with network security, risk assessment, and penetration testing through internships or entry-level IT security roles</a:t>
            </a:r>
            <a:r>
              <a:rPr lang="en-US" sz="1600" b="0" dirty="0" smtClean="0"/>
              <a:t>.</a:t>
            </a:r>
            <a:endParaRPr lang="en-US" sz="1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700808"/>
            <a:ext cx="4703794" cy="3024336"/>
          </a:xfrm>
          <a:prstGeom prst="rect">
            <a:avLst/>
          </a:prstGeom>
        </p:spPr>
      </p:pic>
    </p:spTree>
    <p:extLst>
      <p:ext uri="{BB962C8B-B14F-4D97-AF65-F5344CB8AC3E}">
        <p14:creationId xmlns:p14="http://schemas.microsoft.com/office/powerpoint/2010/main" val="3028325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Opportunities in Digital Technology</a:t>
            </a:r>
          </a:p>
        </p:txBody>
      </p:sp>
      <p:sp>
        <p:nvSpPr>
          <p:cNvPr id="3" name="Content Placeholder 2"/>
          <p:cNvSpPr>
            <a:spLocks noGrp="1"/>
          </p:cNvSpPr>
          <p:nvPr>
            <p:ph idx="1"/>
          </p:nvPr>
        </p:nvSpPr>
        <p:spPr>
          <a:xfrm>
            <a:off x="4860032" y="1623507"/>
            <a:ext cx="4104456" cy="4967287"/>
          </a:xfrm>
        </p:spPr>
        <p:txBody>
          <a:bodyPr/>
          <a:lstStyle/>
          <a:p>
            <a:r>
              <a:rPr lang="en-US" sz="2000" dirty="0" smtClean="0"/>
              <a:t>Game </a:t>
            </a:r>
            <a:r>
              <a:rPr lang="en-US" sz="2000" dirty="0"/>
              <a:t>Developer</a:t>
            </a:r>
          </a:p>
          <a:p>
            <a:pPr lvl="1"/>
            <a:r>
              <a:rPr lang="en-US" sz="1600" b="0" dirty="0" smtClean="0"/>
              <a:t>Education</a:t>
            </a:r>
            <a:r>
              <a:rPr lang="en-US" sz="1600" b="0" dirty="0"/>
              <a:t>: Bachelor’s degree in Game Design, Computer Science, or Interactive Media.</a:t>
            </a:r>
          </a:p>
          <a:p>
            <a:pPr lvl="1"/>
            <a:r>
              <a:rPr lang="en-US" sz="1600" b="0" dirty="0" smtClean="0"/>
              <a:t>Training</a:t>
            </a:r>
            <a:r>
              <a:rPr lang="en-US" sz="1600" b="0" dirty="0"/>
              <a:t>: Game development boot camps, online tutorials (Unity, Unreal Engine), and game jams.</a:t>
            </a:r>
          </a:p>
          <a:p>
            <a:pPr lvl="1"/>
            <a:r>
              <a:rPr lang="en-US" sz="1600" b="0" dirty="0" smtClean="0"/>
              <a:t>Experience</a:t>
            </a:r>
            <a:r>
              <a:rPr lang="en-US" sz="1600" b="0" dirty="0"/>
              <a:t>: Proficiency in programming languages (C++, C#), experience with game engines, and building personal or team projects</a:t>
            </a:r>
            <a:r>
              <a:rPr lang="en-US" sz="1600" b="0" dirty="0" smtClean="0"/>
              <a:t>.</a:t>
            </a:r>
            <a:endParaRPr lang="en-US" sz="1600" b="0" dirty="0"/>
          </a:p>
        </p:txBody>
      </p:sp>
      <p:pic>
        <p:nvPicPr>
          <p:cNvPr id="5" name="Picture 4"/>
          <p:cNvPicPr>
            <a:picLocks noChangeAspect="1"/>
          </p:cNvPicPr>
          <p:nvPr/>
        </p:nvPicPr>
        <p:blipFill>
          <a:blip r:embed="rId2"/>
          <a:stretch>
            <a:fillRect/>
          </a:stretch>
        </p:blipFill>
        <p:spPr>
          <a:xfrm>
            <a:off x="251520" y="1628800"/>
            <a:ext cx="4502274" cy="2541284"/>
          </a:xfrm>
          <a:prstGeom prst="rect">
            <a:avLst/>
          </a:prstGeom>
        </p:spPr>
      </p:pic>
    </p:spTree>
    <p:extLst>
      <p:ext uri="{BB962C8B-B14F-4D97-AF65-F5344CB8AC3E}">
        <p14:creationId xmlns:p14="http://schemas.microsoft.com/office/powerpoint/2010/main" val="1353115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Opportunities in Digital Technology</a:t>
            </a:r>
          </a:p>
        </p:txBody>
      </p:sp>
      <p:sp>
        <p:nvSpPr>
          <p:cNvPr id="3" name="Content Placeholder 2"/>
          <p:cNvSpPr>
            <a:spLocks noGrp="1"/>
          </p:cNvSpPr>
          <p:nvPr>
            <p:ph idx="1"/>
          </p:nvPr>
        </p:nvSpPr>
        <p:spPr>
          <a:xfrm>
            <a:off x="251520" y="1556792"/>
            <a:ext cx="4176464" cy="4967287"/>
          </a:xfrm>
        </p:spPr>
        <p:txBody>
          <a:bodyPr/>
          <a:lstStyle/>
          <a:p>
            <a:r>
              <a:rPr lang="en-US" sz="2000" dirty="0" smtClean="0"/>
              <a:t>IT </a:t>
            </a:r>
            <a:r>
              <a:rPr lang="en-US" sz="2000" dirty="0"/>
              <a:t>Support Specialist</a:t>
            </a:r>
          </a:p>
          <a:p>
            <a:pPr lvl="1"/>
            <a:r>
              <a:rPr lang="en-US" sz="1600" b="0" dirty="0" smtClean="0"/>
              <a:t>Education</a:t>
            </a:r>
            <a:r>
              <a:rPr lang="en-US" sz="1600" b="0" dirty="0"/>
              <a:t>: Associate degree or certification in Information Technology, Computer Science, or a related field.</a:t>
            </a:r>
          </a:p>
          <a:p>
            <a:pPr lvl="1"/>
            <a:r>
              <a:rPr lang="en-US" sz="1600" b="0" dirty="0" smtClean="0"/>
              <a:t>Training</a:t>
            </a:r>
            <a:r>
              <a:rPr lang="en-US" sz="1600" b="0" dirty="0"/>
              <a:t>: Certifications like CompTIA A+, Microsoft Certified: Azure Fundamentals, or Google IT Support.</a:t>
            </a:r>
          </a:p>
          <a:p>
            <a:pPr lvl="1"/>
            <a:r>
              <a:rPr lang="en-US" sz="1600" b="0" dirty="0" smtClean="0"/>
              <a:t>Experience</a:t>
            </a:r>
            <a:r>
              <a:rPr lang="en-US" sz="1600" b="0" dirty="0"/>
              <a:t>: Hands-on troubleshooting, customer service skills, and experience with hardware/software support</a:t>
            </a:r>
            <a:r>
              <a:rPr lang="en-US" sz="1600" b="0" dirty="0" smtClean="0"/>
              <a:t>.</a:t>
            </a:r>
            <a:endParaRPr lang="en-US" sz="1600" b="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438" r="12200"/>
          <a:stretch/>
        </p:blipFill>
        <p:spPr>
          <a:xfrm>
            <a:off x="4535488" y="1556792"/>
            <a:ext cx="4455075" cy="3794590"/>
          </a:xfrm>
          <a:prstGeom prst="rect">
            <a:avLst/>
          </a:prstGeom>
        </p:spPr>
      </p:pic>
    </p:spTree>
    <p:extLst>
      <p:ext uri="{BB962C8B-B14F-4D97-AF65-F5344CB8AC3E}">
        <p14:creationId xmlns:p14="http://schemas.microsoft.com/office/powerpoint/2010/main" val="608382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Opportunities in Digital Technology</a:t>
            </a:r>
          </a:p>
        </p:txBody>
      </p:sp>
      <p:sp>
        <p:nvSpPr>
          <p:cNvPr id="3" name="Content Placeholder 2"/>
          <p:cNvSpPr>
            <a:spLocks noGrp="1"/>
          </p:cNvSpPr>
          <p:nvPr>
            <p:ph idx="1"/>
          </p:nvPr>
        </p:nvSpPr>
        <p:spPr>
          <a:xfrm>
            <a:off x="539044" y="4509120"/>
            <a:ext cx="7992888" cy="2087513"/>
          </a:xfrm>
        </p:spPr>
        <p:txBody>
          <a:bodyPr/>
          <a:lstStyle/>
          <a:p>
            <a:r>
              <a:rPr lang="en-US" sz="2000" dirty="0" smtClean="0"/>
              <a:t>Artificial </a:t>
            </a:r>
            <a:r>
              <a:rPr lang="en-US" sz="2000" dirty="0"/>
              <a:t>Intelligence (AI) Engineer</a:t>
            </a:r>
          </a:p>
          <a:p>
            <a:pPr lvl="1"/>
            <a:r>
              <a:rPr lang="en-US" sz="1600" b="0" dirty="0" smtClean="0"/>
              <a:t>Education</a:t>
            </a:r>
            <a:r>
              <a:rPr lang="en-US" sz="1600" b="0" dirty="0"/>
              <a:t>: Bachelor’s or Master’s degree in Artificial Intelligence, Machine Learning, or Computer Science.</a:t>
            </a:r>
          </a:p>
          <a:p>
            <a:pPr lvl="1"/>
            <a:r>
              <a:rPr lang="en-US" sz="1600" b="0" dirty="0" smtClean="0"/>
              <a:t>Training</a:t>
            </a:r>
            <a:r>
              <a:rPr lang="en-US" sz="1600" b="0" dirty="0"/>
              <a:t>: Courses on AI, deep learning, and neural networks (e.g., </a:t>
            </a:r>
            <a:r>
              <a:rPr lang="en-US" sz="1600" b="0" dirty="0" err="1"/>
              <a:t>TensorFlow</a:t>
            </a:r>
            <a:r>
              <a:rPr lang="en-US" sz="1600" b="0" dirty="0"/>
              <a:t>, </a:t>
            </a:r>
            <a:r>
              <a:rPr lang="en-US" sz="1600" b="0" dirty="0" err="1"/>
              <a:t>PyTorch</a:t>
            </a:r>
            <a:r>
              <a:rPr lang="en-US" sz="1600" b="0" dirty="0"/>
              <a:t>) and AI-related certifications.</a:t>
            </a:r>
          </a:p>
          <a:p>
            <a:pPr lvl="1"/>
            <a:r>
              <a:rPr lang="en-US" sz="1600" b="0" dirty="0" smtClean="0"/>
              <a:t>Experience</a:t>
            </a:r>
            <a:r>
              <a:rPr lang="en-US" sz="1600" b="0" dirty="0"/>
              <a:t>: Proficiency in machine learning algorithms, data science tools, and real-world AI model development.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600" y="1412776"/>
            <a:ext cx="6365776" cy="2944171"/>
          </a:xfrm>
          <a:prstGeom prst="rect">
            <a:avLst/>
          </a:prstGeom>
        </p:spPr>
      </p:pic>
    </p:spTree>
    <p:extLst>
      <p:ext uri="{BB962C8B-B14F-4D97-AF65-F5344CB8AC3E}">
        <p14:creationId xmlns:p14="http://schemas.microsoft.com/office/powerpoint/2010/main" val="793357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Digital Technology</a:t>
            </a:r>
            <a:endParaRPr lang="en-US" dirty="0"/>
          </a:p>
        </p:txBody>
      </p:sp>
      <p:sp>
        <p:nvSpPr>
          <p:cNvPr id="3" name="Content Placeholder 2"/>
          <p:cNvSpPr>
            <a:spLocks noGrp="1"/>
          </p:cNvSpPr>
          <p:nvPr>
            <p:ph idx="1"/>
          </p:nvPr>
        </p:nvSpPr>
        <p:spPr>
          <a:xfrm>
            <a:off x="467544" y="1557338"/>
            <a:ext cx="7992244" cy="4967287"/>
          </a:xfrm>
        </p:spPr>
        <p:txBody>
          <a:bodyPr/>
          <a:lstStyle/>
          <a:p>
            <a:r>
              <a:rPr lang="en-US" sz="1800" dirty="0"/>
              <a:t>Digital technologies are electronic tools, systems, devices and resources that generate, store or process data. </a:t>
            </a:r>
            <a:endParaRPr lang="en-US" sz="1800" dirty="0" smtClean="0"/>
          </a:p>
          <a:p>
            <a:pPr lvl="1"/>
            <a:r>
              <a:rPr lang="en-US" sz="1600" b="0" dirty="0" smtClean="0"/>
              <a:t>Well </a:t>
            </a:r>
            <a:r>
              <a:rPr lang="en-US" sz="1600" b="0" dirty="0"/>
              <a:t>known examples include social media, online games, multimedia and mobile phones</a:t>
            </a:r>
            <a:r>
              <a:rPr lang="en-US" sz="1600" b="0" dirty="0" smtClean="0"/>
              <a:t>.</a:t>
            </a:r>
          </a:p>
          <a:p>
            <a:r>
              <a:rPr lang="en-US" sz="1800" dirty="0"/>
              <a:t>When information is stored, transmitted or forwarded in digital format, it is converted into </a:t>
            </a:r>
            <a:r>
              <a:rPr lang="en-US" sz="1800" dirty="0" smtClean="0"/>
              <a:t>binary code. </a:t>
            </a:r>
          </a:p>
          <a:p>
            <a:r>
              <a:rPr lang="en-US" sz="1800" b="1" dirty="0" smtClean="0"/>
              <a:t>Binary code</a:t>
            </a:r>
            <a:r>
              <a:rPr lang="en-US" sz="1800" dirty="0"/>
              <a:t> </a:t>
            </a:r>
            <a:r>
              <a:rPr lang="en-US" sz="1800" dirty="0" smtClean="0"/>
              <a:t>is based </a:t>
            </a:r>
            <a:r>
              <a:rPr lang="en-US" sz="1800" dirty="0"/>
              <a:t>on a binary number system in which there are only two possible states, off and on, usually symbolized by 0 and 1. </a:t>
            </a:r>
            <a:endParaRPr lang="en-US" sz="1800" dirty="0" smtClean="0"/>
          </a:p>
          <a:p>
            <a:r>
              <a:rPr lang="en-US" sz="1800" dirty="0" smtClean="0"/>
              <a:t>Computers </a:t>
            </a:r>
            <a:r>
              <a:rPr lang="en-US" sz="1800" dirty="0"/>
              <a:t>interpret and translate complex binary strings into meaningful code, letters and numbers.</a:t>
            </a:r>
          </a:p>
          <a:p>
            <a:pPr lvl="1"/>
            <a:r>
              <a:rPr lang="en-US" sz="1600" b="0" dirty="0"/>
              <a:t>ASCII is the term referring to recognizable characters such as numbers, letters </a:t>
            </a:r>
            <a:r>
              <a:rPr lang="en-US" sz="1600" b="0" dirty="0" smtClean="0"/>
              <a:t>and symbols. </a:t>
            </a:r>
          </a:p>
          <a:p>
            <a:pPr lvl="1"/>
            <a:r>
              <a:rPr lang="en-US" sz="1600" b="0" dirty="0" smtClean="0"/>
              <a:t>These </a:t>
            </a:r>
            <a:r>
              <a:rPr lang="en-US" sz="1600" b="0" dirty="0"/>
              <a:t>characters are equal to Binary groups of eight 1s and 0s per character</a:t>
            </a:r>
          </a:p>
          <a:p>
            <a:pPr lvl="1"/>
            <a:r>
              <a:rPr lang="en-US" sz="1600" b="0" dirty="0"/>
              <a:t>A in Binary is 010000001</a:t>
            </a:r>
          </a:p>
          <a:p>
            <a:pPr lvl="1"/>
            <a:r>
              <a:rPr lang="en-US" sz="1600" b="0" dirty="0"/>
              <a:t>5 in Binary is </a:t>
            </a:r>
            <a:r>
              <a:rPr lang="fi-FI" sz="1600" b="0" dirty="0"/>
              <a:t>00110101</a:t>
            </a:r>
          </a:p>
          <a:p>
            <a:pPr lvl="1"/>
            <a:r>
              <a:rPr lang="fi-FI" sz="1600" b="0" dirty="0"/>
              <a:t># in Binary is </a:t>
            </a:r>
            <a:r>
              <a:rPr lang="is-IS" sz="1600" b="0" dirty="0"/>
              <a:t>00100011</a:t>
            </a:r>
            <a:endParaRPr lang="en-US" sz="1600" b="0" dirty="0"/>
          </a:p>
          <a:p>
            <a:endParaRPr lang="en-US" sz="2000" dirty="0"/>
          </a:p>
        </p:txBody>
      </p:sp>
    </p:spTree>
    <p:extLst>
      <p:ext uri="{BB962C8B-B14F-4D97-AF65-F5344CB8AC3E}">
        <p14:creationId xmlns:p14="http://schemas.microsoft.com/office/powerpoint/2010/main" val="1899988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Digital Technology</a:t>
            </a:r>
            <a:endParaRPr lang="en-US" dirty="0"/>
          </a:p>
        </p:txBody>
      </p:sp>
      <p:sp>
        <p:nvSpPr>
          <p:cNvPr id="3" name="Content Placeholder 2"/>
          <p:cNvSpPr>
            <a:spLocks noGrp="1"/>
          </p:cNvSpPr>
          <p:nvPr>
            <p:ph sz="half" idx="1"/>
          </p:nvPr>
        </p:nvSpPr>
        <p:spPr>
          <a:xfrm>
            <a:off x="467544" y="1557339"/>
            <a:ext cx="3600400" cy="4895998"/>
          </a:xfrm>
        </p:spPr>
        <p:txBody>
          <a:bodyPr/>
          <a:lstStyle/>
          <a:p>
            <a:r>
              <a:rPr lang="en-US" sz="1800" dirty="0"/>
              <a:t>In the past three decades, the United States has seen staggering technological changes. </a:t>
            </a:r>
            <a:endParaRPr lang="en-US" sz="1800" dirty="0" smtClean="0"/>
          </a:p>
          <a:p>
            <a:r>
              <a:rPr lang="en-US" sz="1800" dirty="0" smtClean="0"/>
              <a:t>In </a:t>
            </a:r>
            <a:r>
              <a:rPr lang="en-US" sz="1800" dirty="0"/>
              <a:t>1984, just 8 percent of households had a personal computer, the World Wide Web was still five years away, and cell phones were enormous. </a:t>
            </a:r>
            <a:endParaRPr lang="en-US" sz="1800" dirty="0" smtClean="0"/>
          </a:p>
          <a:p>
            <a:r>
              <a:rPr lang="en-US" sz="1800" dirty="0" smtClean="0"/>
              <a:t>The following slides show </a:t>
            </a:r>
            <a:r>
              <a:rPr lang="en-US" sz="1800" dirty="0"/>
              <a:t>how some key parts of our technological lives have </a:t>
            </a:r>
            <a:r>
              <a:rPr lang="en-US" sz="1800" dirty="0" smtClean="0"/>
              <a:t>shifted for those born in 1984.</a:t>
            </a:r>
            <a:endParaRPr lang="en-US" sz="18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32934" y="2095457"/>
            <a:ext cx="4215530" cy="2447726"/>
          </a:xfrm>
        </p:spPr>
      </p:pic>
      <p:sp>
        <p:nvSpPr>
          <p:cNvPr id="6" name="TextBox 5"/>
          <p:cNvSpPr txBox="1"/>
          <p:nvPr/>
        </p:nvSpPr>
        <p:spPr>
          <a:xfrm>
            <a:off x="4535488" y="1700808"/>
            <a:ext cx="4212976" cy="369332"/>
          </a:xfrm>
          <a:prstGeom prst="rect">
            <a:avLst/>
          </a:prstGeom>
          <a:noFill/>
        </p:spPr>
        <p:txBody>
          <a:bodyPr wrap="square" rtlCol="0">
            <a:spAutoFit/>
          </a:bodyPr>
          <a:lstStyle/>
          <a:p>
            <a:pPr algn="ctr"/>
            <a:r>
              <a:rPr lang="en-US" dirty="0" smtClean="0"/>
              <a:t>Vintage vs. Modern</a:t>
            </a:r>
            <a:endParaRPr lang="en-US" dirty="0"/>
          </a:p>
        </p:txBody>
      </p:sp>
    </p:spTree>
    <p:extLst>
      <p:ext uri="{BB962C8B-B14F-4D97-AF65-F5344CB8AC3E}">
        <p14:creationId xmlns:p14="http://schemas.microsoft.com/office/powerpoint/2010/main" val="2165810161"/>
      </p:ext>
    </p:extLst>
  </p:cSld>
  <p:clrMapOvr>
    <a:masterClrMapping/>
  </p:clrMapOvr>
</p:sld>
</file>

<file path=ppt/theme/theme1.xml><?xml version="1.0" encoding="utf-8"?>
<a:theme xmlns:a="http://schemas.openxmlformats.org/drawingml/2006/main" name="template">
  <a:themeElements>
    <a:clrScheme name="template 7">
      <a:dk1>
        <a:srgbClr val="4D4D4D"/>
      </a:dk1>
      <a:lt1>
        <a:srgbClr val="FFFFFF"/>
      </a:lt1>
      <a:dk2>
        <a:srgbClr val="4D4D4D"/>
      </a:dk2>
      <a:lt2>
        <a:srgbClr val="1D47B2"/>
      </a:lt2>
      <a:accent1>
        <a:srgbClr val="4880D6"/>
      </a:accent1>
      <a:accent2>
        <a:srgbClr val="7E9EE6"/>
      </a:accent2>
      <a:accent3>
        <a:srgbClr val="FFFFFF"/>
      </a:accent3>
      <a:accent4>
        <a:srgbClr val="404040"/>
      </a:accent4>
      <a:accent5>
        <a:srgbClr val="B1C0E8"/>
      </a:accent5>
      <a:accent6>
        <a:srgbClr val="728FD0"/>
      </a:accent6>
      <a:hlink>
        <a:srgbClr val="A2B7F2"/>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0099FF"/>
        </a:lt2>
        <a:accent1>
          <a:srgbClr val="003399"/>
        </a:accent1>
        <a:accent2>
          <a:srgbClr val="CCECFF"/>
        </a:accent2>
        <a:accent3>
          <a:srgbClr val="FFFFFF"/>
        </a:accent3>
        <a:accent4>
          <a:srgbClr val="404040"/>
        </a:accent4>
        <a:accent5>
          <a:srgbClr val="AAADCA"/>
        </a:accent5>
        <a:accent6>
          <a:srgbClr val="B9D6E7"/>
        </a:accent6>
        <a:hlink>
          <a:srgbClr val="6699FF"/>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03399"/>
        </a:lt2>
        <a:accent1>
          <a:srgbClr val="FF66CC"/>
        </a:accent1>
        <a:accent2>
          <a:srgbClr val="6699FF"/>
        </a:accent2>
        <a:accent3>
          <a:srgbClr val="FFFFFF"/>
        </a:accent3>
        <a:accent4>
          <a:srgbClr val="404040"/>
        </a:accent4>
        <a:accent5>
          <a:srgbClr val="FFB8E2"/>
        </a:accent5>
        <a:accent6>
          <a:srgbClr val="5C8AE7"/>
        </a:accent6>
        <a:hlink>
          <a:srgbClr val="FFCC99"/>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003399"/>
        </a:lt2>
        <a:accent1>
          <a:srgbClr val="CC0000"/>
        </a:accent1>
        <a:accent2>
          <a:srgbClr val="6699FF"/>
        </a:accent2>
        <a:accent3>
          <a:srgbClr val="FFFFFF"/>
        </a:accent3>
        <a:accent4>
          <a:srgbClr val="404040"/>
        </a:accent4>
        <a:accent5>
          <a:srgbClr val="E2AAAA"/>
        </a:accent5>
        <a:accent6>
          <a:srgbClr val="5C8AE7"/>
        </a:accent6>
        <a:hlink>
          <a:srgbClr val="33CCFF"/>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003399"/>
        </a:lt2>
        <a:accent1>
          <a:srgbClr val="CC0000"/>
        </a:accent1>
        <a:accent2>
          <a:srgbClr val="6699FF"/>
        </a:accent2>
        <a:accent3>
          <a:srgbClr val="FFFFFF"/>
        </a:accent3>
        <a:accent4>
          <a:srgbClr val="404040"/>
        </a:accent4>
        <a:accent5>
          <a:srgbClr val="E2AAAA"/>
        </a:accent5>
        <a:accent6>
          <a:srgbClr val="5C8AE7"/>
        </a:accent6>
        <a:hlink>
          <a:srgbClr val="99CCFF"/>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057D6"/>
        </a:lt2>
        <a:accent1>
          <a:srgbClr val="3D99F0"/>
        </a:accent1>
        <a:accent2>
          <a:srgbClr val="1280E4"/>
        </a:accent2>
        <a:accent3>
          <a:srgbClr val="FFFFFF"/>
        </a:accent3>
        <a:accent4>
          <a:srgbClr val="404040"/>
        </a:accent4>
        <a:accent5>
          <a:srgbClr val="AFCAF6"/>
        </a:accent5>
        <a:accent6>
          <a:srgbClr val="0F73CF"/>
        </a:accent6>
        <a:hlink>
          <a:srgbClr val="58AEF3"/>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1D47B2"/>
        </a:lt2>
        <a:accent1>
          <a:srgbClr val="4880D6"/>
        </a:accent1>
        <a:accent2>
          <a:srgbClr val="7FACE4"/>
        </a:accent2>
        <a:accent3>
          <a:srgbClr val="FFFFFF"/>
        </a:accent3>
        <a:accent4>
          <a:srgbClr val="404040"/>
        </a:accent4>
        <a:accent5>
          <a:srgbClr val="B1C0E8"/>
        </a:accent5>
        <a:accent6>
          <a:srgbClr val="729BCF"/>
        </a:accent6>
        <a:hlink>
          <a:srgbClr val="A3C4F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1D47B2"/>
        </a:lt2>
        <a:accent1>
          <a:srgbClr val="4880D6"/>
        </a:accent1>
        <a:accent2>
          <a:srgbClr val="7E9EE6"/>
        </a:accent2>
        <a:accent3>
          <a:srgbClr val="FFFFFF"/>
        </a:accent3>
        <a:accent4>
          <a:srgbClr val="404040"/>
        </a:accent4>
        <a:accent5>
          <a:srgbClr val="B1C0E8"/>
        </a:accent5>
        <a:accent6>
          <a:srgbClr val="728FD0"/>
        </a:accent6>
        <a:hlink>
          <a:srgbClr val="A2B7F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1014</TotalTime>
  <Words>7038</Words>
  <Application>Microsoft Office PowerPoint</Application>
  <PresentationFormat>On-screen Show (4:3)</PresentationFormat>
  <Paragraphs>512</Paragraphs>
  <Slides>78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Calibri</vt:lpstr>
      <vt:lpstr>Tahoma</vt:lpstr>
      <vt:lpstr>template</vt:lpstr>
      <vt:lpstr>Digital Technology Merit Badge</vt:lpstr>
      <vt:lpstr>Digital Technology Requirements</vt:lpstr>
      <vt:lpstr>Digital Technology Requirements</vt:lpstr>
      <vt:lpstr>Digital Technology Requirements</vt:lpstr>
      <vt:lpstr>Digital Technology Requirements</vt:lpstr>
      <vt:lpstr>Requirement 1</vt:lpstr>
      <vt:lpstr>Requirement 2</vt:lpstr>
      <vt:lpstr>What is Digital Technology</vt:lpstr>
      <vt:lpstr>History of Digital Technology</vt:lpstr>
      <vt:lpstr>How did people watch videos?</vt:lpstr>
      <vt:lpstr>History of Home Videos</vt:lpstr>
      <vt:lpstr>Did people have internet access?</vt:lpstr>
      <vt:lpstr>Internet Timeline</vt:lpstr>
      <vt:lpstr>How did people listen to music?</vt:lpstr>
      <vt:lpstr>PowerPoint Presentation</vt:lpstr>
      <vt:lpstr>Did people have cell phones?</vt:lpstr>
      <vt:lpstr>PowerPoint Presentation</vt:lpstr>
      <vt:lpstr>Requirement 2</vt:lpstr>
      <vt:lpstr>Future of Digital Technology</vt:lpstr>
      <vt:lpstr>Future of Digital Technology</vt:lpstr>
      <vt:lpstr>Future of Digital Technology</vt:lpstr>
      <vt:lpstr>Future of Digital Technology</vt:lpstr>
      <vt:lpstr>Future of Digital Technology</vt:lpstr>
      <vt:lpstr>Future of Digital Technology</vt:lpstr>
      <vt:lpstr>Future of Digital Technology</vt:lpstr>
      <vt:lpstr>Requirement 3</vt:lpstr>
      <vt:lpstr>How does data storage work?</vt:lpstr>
      <vt:lpstr>Digitizing Data</vt:lpstr>
      <vt:lpstr>Digitizing Data</vt:lpstr>
      <vt:lpstr>Digitizing Data</vt:lpstr>
      <vt:lpstr>Digitizing Data</vt:lpstr>
      <vt:lpstr>Requirement 3</vt:lpstr>
      <vt:lpstr>Data Compression</vt:lpstr>
      <vt:lpstr>Requirement 3</vt:lpstr>
      <vt:lpstr>Digital Devices</vt:lpstr>
      <vt:lpstr>Requirement 3</vt:lpstr>
      <vt:lpstr>Digital Technology Computers, Gaming Consoles &amp; Mobile Devices</vt:lpstr>
      <vt:lpstr>Requirement 3</vt:lpstr>
      <vt:lpstr>Computer Networks</vt:lpstr>
      <vt:lpstr>Requirement 4</vt:lpstr>
      <vt:lpstr>Software</vt:lpstr>
      <vt:lpstr>Software</vt:lpstr>
      <vt:lpstr>Requirement 4</vt:lpstr>
      <vt:lpstr>Family Software Programs and Mobile Apps</vt:lpstr>
      <vt:lpstr>Requirement 4</vt:lpstr>
      <vt:lpstr>What is Malware?</vt:lpstr>
      <vt:lpstr>Malware Protection</vt:lpstr>
      <vt:lpstr>Requirement 5</vt:lpstr>
      <vt:lpstr>PowerPoint Presentation</vt:lpstr>
      <vt:lpstr>Requirement 5</vt:lpstr>
      <vt:lpstr>Internet Search Engines</vt:lpstr>
      <vt:lpstr>Requirement 5</vt:lpstr>
      <vt:lpstr>How to Know a Website is Secure</vt:lpstr>
      <vt:lpstr>What does it mean to use a secure connection?</vt:lpstr>
      <vt:lpstr>Requirement 6</vt:lpstr>
      <vt:lpstr>Requirement 6</vt:lpstr>
      <vt:lpstr>Requirement 7</vt:lpstr>
      <vt:lpstr>Copyrights</vt:lpstr>
      <vt:lpstr>Patents</vt:lpstr>
      <vt:lpstr>Trademarks</vt:lpstr>
      <vt:lpstr>Trade Secrets</vt:lpstr>
      <vt:lpstr>Free Copies of Programs</vt:lpstr>
      <vt:lpstr>Digital Technology Open Source vs. Proprietary</vt:lpstr>
      <vt:lpstr>Intellectual Property Disputes</vt:lpstr>
      <vt:lpstr>Intellectual Property Disputes</vt:lpstr>
      <vt:lpstr>Requirement 8</vt:lpstr>
      <vt:lpstr>Digital Technology Disposal</vt:lpstr>
      <vt:lpstr>Digital Technology Disposal</vt:lpstr>
      <vt:lpstr>Certified Digital Technology Recycling</vt:lpstr>
      <vt:lpstr>Certified Digital Technology Recycling</vt:lpstr>
      <vt:lpstr>Certified Digital Technology Recycling</vt:lpstr>
      <vt:lpstr>Digital Technology Recycling Organizations</vt:lpstr>
      <vt:lpstr>Requirement 9</vt:lpstr>
      <vt:lpstr>Career Opportunities in Digital Technology</vt:lpstr>
      <vt:lpstr>Career Opportunities in Digital Technology</vt:lpstr>
      <vt:lpstr>Career Opportunities in Digital Technology</vt:lpstr>
      <vt:lpstr>Career Opportunities in Digital Technology</vt:lpstr>
      <vt:lpstr>Career Opportunities in Digital Technology</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c:creator>
  <cp:lastModifiedBy>Terry McKibben</cp:lastModifiedBy>
  <cp:revision>114</cp:revision>
  <dcterms:created xsi:type="dcterms:W3CDTF">2005-12-15T13:44:20Z</dcterms:created>
  <dcterms:modified xsi:type="dcterms:W3CDTF">2025-04-03T04:26:36Z</dcterms:modified>
</cp:coreProperties>
</file>